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57" r:id="rId4"/>
    <p:sldId id="265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66FF"/>
    <a:srgbClr val="FF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49F7-9B06-46E2-82BE-064272BEF725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357AA-4C0C-4A02-9B3C-58DD5A7E02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82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uk-UA" dirty="0" smtClean="0"/>
              <a:t>Народження дитини.</a:t>
            </a:r>
          </a:p>
          <a:p>
            <a:pPr marL="228600" indent="-228600">
              <a:buAutoNum type="arabicPeriod"/>
            </a:pPr>
            <a:r>
              <a:rPr lang="uk-UA" dirty="0" smtClean="0"/>
              <a:t>Хвороба. </a:t>
            </a:r>
          </a:p>
          <a:p>
            <a:pPr marL="228600" indent="-228600">
              <a:buAutoNum type="arabicPeriod"/>
            </a:pPr>
            <a:r>
              <a:rPr lang="uk-UA" dirty="0" smtClean="0"/>
              <a:t>Землетрус.</a:t>
            </a:r>
          </a:p>
          <a:p>
            <a:pPr marL="228600" indent="-228600">
              <a:buAutoNum type="arabicPeriod"/>
            </a:pPr>
            <a:r>
              <a:rPr lang="uk-UA" dirty="0" smtClean="0"/>
              <a:t>Цунамі.</a:t>
            </a:r>
          </a:p>
          <a:p>
            <a:pPr marL="228600" indent="-228600">
              <a:buAutoNum type="arabicPeriod"/>
            </a:pPr>
            <a:r>
              <a:rPr lang="uk-UA" dirty="0" smtClean="0"/>
              <a:t>Пожежа. </a:t>
            </a:r>
          </a:p>
          <a:p>
            <a:pPr marL="228600" indent="-228600">
              <a:buAutoNum type="arabicPeriod"/>
            </a:pPr>
            <a:r>
              <a:rPr lang="uk-UA" dirty="0" smtClean="0"/>
              <a:t>Виверження вулкану.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57AA-4C0C-4A02-9B3C-58DD5A7E02E1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94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uk-UA" dirty="0" smtClean="0"/>
              <a:t>Укладання угоди.</a:t>
            </a:r>
          </a:p>
          <a:p>
            <a:pPr marL="228600" indent="-228600">
              <a:buAutoNum type="arabicPeriod"/>
            </a:pPr>
            <a:r>
              <a:rPr lang="uk-UA" dirty="0" smtClean="0"/>
              <a:t>Укладання шлюбу.</a:t>
            </a:r>
          </a:p>
          <a:p>
            <a:pPr marL="228600" indent="-228600">
              <a:buAutoNum type="arabicPeriod"/>
            </a:pPr>
            <a:r>
              <a:rPr lang="uk-UA" dirty="0" smtClean="0"/>
              <a:t>Написання та видання книжки.</a:t>
            </a:r>
          </a:p>
          <a:p>
            <a:pPr marL="228600" indent="-228600">
              <a:buAutoNum type="arabicPeriod"/>
            </a:pPr>
            <a:r>
              <a:rPr lang="uk-UA" dirty="0" smtClean="0"/>
              <a:t>Бійка. </a:t>
            </a:r>
          </a:p>
          <a:p>
            <a:pPr marL="228600" indent="-228600">
              <a:buAutoNum type="arabicPeriod"/>
            </a:pPr>
            <a:r>
              <a:rPr lang="uk-UA" dirty="0" smtClean="0"/>
              <a:t>Грабіж.</a:t>
            </a:r>
          </a:p>
          <a:p>
            <a:pPr marL="228600" indent="-228600">
              <a:buAutoNum type="arabicPeriod"/>
            </a:pPr>
            <a:r>
              <a:rPr lang="uk-UA" dirty="0" smtClean="0"/>
              <a:t>Крадіжка.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57AA-4C0C-4A02-9B3C-58DD5A7E02E1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37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Основи правознавства</a:t>
            </a:r>
          </a:p>
          <a:p>
            <a:pPr algn="r"/>
            <a:r>
              <a:rPr lang="uk-UA" dirty="0"/>
              <a:t>10 клас</a:t>
            </a:r>
          </a:p>
          <a:p>
            <a:pPr algn="r"/>
            <a:r>
              <a:rPr lang="uk-UA" dirty="0"/>
              <a:t>Частина 2 «Основи теорії права та правовідносин»</a:t>
            </a:r>
          </a:p>
          <a:p>
            <a:pPr algn="r"/>
            <a:r>
              <a:rPr lang="uk-UA" dirty="0"/>
              <a:t>Урок </a:t>
            </a:r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dirty="0"/>
              <a:t>правовідносини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704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   УРОКУ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7924800" cy="4114800"/>
          </a:xfrm>
        </p:spPr>
        <p:txBody>
          <a:bodyPr/>
          <a:lstStyle/>
          <a:p>
            <a:pPr algn="just">
              <a:buFont typeface="+mj-lt"/>
              <a:buAutoNum type="arabicPeriod"/>
            </a:pPr>
            <a:r>
              <a:rPr lang="uk-UA" sz="2400" dirty="0" smtClean="0"/>
              <a:t>Елементи складу правовідносин (повторення та узагальнення вивченого на попередньому уроці)</a:t>
            </a:r>
          </a:p>
          <a:p>
            <a:pPr algn="just">
              <a:buFont typeface="+mj-lt"/>
              <a:buAutoNum type="arabicPeriod"/>
            </a:pPr>
            <a:r>
              <a:rPr lang="uk-UA" sz="2400" dirty="0" smtClean="0"/>
              <a:t>Зміст правовідносин</a:t>
            </a:r>
          </a:p>
          <a:p>
            <a:pPr algn="just">
              <a:buFont typeface="+mj-lt"/>
              <a:buAutoNum type="arabicPeriod"/>
            </a:pPr>
            <a:r>
              <a:rPr lang="uk-UA" sz="2400" dirty="0" smtClean="0"/>
              <a:t>Юридичні факти</a:t>
            </a:r>
          </a:p>
          <a:p>
            <a:pPr marL="0" indent="0" algn="just">
              <a:buNone/>
            </a:pPr>
            <a:endParaRPr lang="uk-UA" sz="2400" dirty="0"/>
          </a:p>
          <a:p>
            <a:pPr marL="0" indent="0" algn="just">
              <a:buNone/>
            </a:pPr>
            <a:r>
              <a:rPr lang="uk-UA" sz="2400" i="1" dirty="0">
                <a:solidFill>
                  <a:srgbClr val="FFFF00"/>
                </a:solidFill>
              </a:rPr>
              <a:t>На основі плану уроку спробуйте з'ясувати очікувані результати (про що дізнаємося, чого навчимося)</a:t>
            </a:r>
          </a:p>
          <a:p>
            <a:pPr marL="0" indent="0">
              <a:buNone/>
            </a:pPr>
            <a:endParaRPr lang="uk-UA" sz="18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3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31840" y="1628800"/>
            <a:ext cx="3024336" cy="576064"/>
          </a:xfrm>
          <a:prstGeom prst="roundRect">
            <a:avLst/>
          </a:prstGeom>
          <a:solidFill>
            <a:srgbClr val="00206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Склад правовідносин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2708920"/>
            <a:ext cx="2520280" cy="432048"/>
          </a:xfrm>
          <a:prstGeom prst="round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Суб'єкти правовідносин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2756105"/>
            <a:ext cx="2448272" cy="432048"/>
          </a:xfrm>
          <a:prstGeom prst="round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Об'єкти правовідносин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2731054"/>
            <a:ext cx="2448272" cy="432048"/>
          </a:xfrm>
          <a:prstGeom prst="round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Зміст правовідносин</a:t>
            </a:r>
            <a:endParaRPr lang="ru-RU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44008" y="2204864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63688" y="2456892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3688" y="2456892"/>
            <a:ext cx="0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668344" y="2456892"/>
            <a:ext cx="0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827584" y="3794040"/>
            <a:ext cx="2088232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</a:t>
            </a:r>
            <a:r>
              <a:rPr lang="uk-UA" sz="2000" b="1" dirty="0" smtClean="0"/>
              <a:t>часники правовідносин</a:t>
            </a:r>
            <a:endParaRPr lang="ru-RU" sz="20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780830" y="3140968"/>
            <a:ext cx="0" cy="653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71500" y="5363063"/>
            <a:ext cx="16921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Фізичні особи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069722" y="5363063"/>
            <a:ext cx="16921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Юридичні особи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flipH="1">
            <a:off x="1043608" y="4730144"/>
            <a:ext cx="828092" cy="499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2"/>
          </p:cNvCxnSpPr>
          <p:nvPr/>
        </p:nvCxnSpPr>
        <p:spPr>
          <a:xfrm>
            <a:off x="1871700" y="4730144"/>
            <a:ext cx="900100" cy="499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3599892" y="3794040"/>
            <a:ext cx="2088232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Матеріальні або нематеріальні блага</a:t>
            </a:r>
            <a:endParaRPr lang="ru-RU" sz="2000" b="1" dirty="0"/>
          </a:p>
        </p:txBody>
      </p:sp>
      <p:cxnSp>
        <p:nvCxnSpPr>
          <p:cNvPr id="27" name="Прямая со стрелкой 26"/>
          <p:cNvCxnSpPr>
            <a:stCxn id="6" idx="2"/>
            <a:endCxn id="25" idx="0"/>
          </p:cNvCxnSpPr>
          <p:nvPr/>
        </p:nvCxnSpPr>
        <p:spPr>
          <a:xfrm>
            <a:off x="4644008" y="3188153"/>
            <a:ext cx="0" cy="605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7" idx="2"/>
          </p:cNvCxnSpPr>
          <p:nvPr/>
        </p:nvCxnSpPr>
        <p:spPr>
          <a:xfrm>
            <a:off x="7668344" y="3163102"/>
            <a:ext cx="0" cy="3218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6804248" y="638132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6732240" y="5610639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4572000" y="5358513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Юридичний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572000" y="6083143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Фактичний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39552" y="26064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1. ЕЛЕМЕНТИ  СКЛАДУ ПРАВОВІДНОСИН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2154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2" grpId="0" animBg="1"/>
      <p:bldP spid="14" grpId="0" animBg="1"/>
      <p:bldP spid="15" grpId="0" animBg="1"/>
      <p:bldP spid="25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926" y="116632"/>
            <a:ext cx="7924800" cy="724942"/>
          </a:xfrm>
        </p:spPr>
        <p:txBody>
          <a:bodyPr/>
          <a:lstStyle/>
          <a:p>
            <a:pPr algn="ctr"/>
            <a:r>
              <a:rPr lang="uk-UA" dirty="0" smtClean="0"/>
              <a:t>2. Зміст правовідносин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97333983"/>
              </p:ext>
            </p:extLst>
          </p:nvPr>
        </p:nvGraphicFramePr>
        <p:xfrm>
          <a:off x="683568" y="908720"/>
          <a:ext cx="7924800" cy="1036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Матеріальний аспект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Юридичний аспект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dirty="0" smtClean="0"/>
                        <a:t>Фактична поведінка,</a:t>
                      </a:r>
                      <a:r>
                        <a:rPr lang="uk-UA" baseline="0" dirty="0" smtClean="0"/>
                        <a:t> дії  учасників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Юридичні</a:t>
                      </a:r>
                      <a:r>
                        <a:rPr lang="uk-UA" baseline="0" dirty="0" smtClean="0"/>
                        <a:t> права й обов'язки учасників правовідносин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2072291"/>
            <a:ext cx="63367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Розглянемо приклад правовідносин:</a:t>
            </a:r>
          </a:p>
          <a:p>
            <a:r>
              <a:rPr lang="uk-UA" b="1" dirty="0" smtClean="0"/>
              <a:t>Купівля продуктів у магазині</a:t>
            </a:r>
            <a:endParaRPr lang="uk-UA" b="1" dirty="0"/>
          </a:p>
          <a:p>
            <a:r>
              <a:rPr lang="uk-UA" b="1" i="1" dirty="0" smtClean="0">
                <a:solidFill>
                  <a:srgbClr val="00FF00"/>
                </a:solidFill>
              </a:rPr>
              <a:t>Суб'єкти правовідносин: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00FF00"/>
                </a:solidFill>
              </a:rPr>
              <a:t>Покупець (фізична особа)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00FF00"/>
                </a:solidFill>
              </a:rPr>
              <a:t>Магазин (юридична особа, яку представляє продавець)</a:t>
            </a:r>
          </a:p>
          <a:p>
            <a:pPr algn="just"/>
            <a:r>
              <a:rPr lang="uk-UA" b="1" i="1" dirty="0" smtClean="0">
                <a:solidFill>
                  <a:srgbClr val="FFCC00"/>
                </a:solidFill>
              </a:rPr>
              <a:t>Об'єкт правовідносин: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FFCC00"/>
                </a:solidFill>
              </a:rPr>
              <a:t>Право власності на продукти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FFCC00"/>
                </a:solidFill>
              </a:rPr>
              <a:t>Безпосередньо продукти</a:t>
            </a:r>
          </a:p>
          <a:p>
            <a:pPr algn="just"/>
            <a:r>
              <a:rPr lang="uk-UA" b="1" i="1" dirty="0" smtClean="0">
                <a:solidFill>
                  <a:srgbClr val="0066FF"/>
                </a:solidFill>
              </a:rPr>
              <a:t>Матеріальний аспект змісту правовідносин: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0066FF"/>
                </a:solidFill>
              </a:rPr>
              <a:t>Передавання продуктів від продавця до покупця, фактичний їх перехід</a:t>
            </a:r>
          </a:p>
          <a:p>
            <a:pPr algn="just"/>
            <a:r>
              <a:rPr lang="uk-UA" b="1" i="1" dirty="0" smtClean="0">
                <a:solidFill>
                  <a:srgbClr val="FF00FF"/>
                </a:solidFill>
              </a:rPr>
              <a:t>Юридичний аспект змісту правовідносин: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FF00FF"/>
                </a:solidFill>
              </a:rPr>
              <a:t>Обов'язок продавця надати необхідну інформацію про товар і передати його покупцеві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FF00FF"/>
                </a:solidFill>
              </a:rPr>
              <a:t>Обов'язок покупця сплатити за товар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b="1" dirty="0" smtClean="0">
                <a:solidFill>
                  <a:srgbClr val="FF00FF"/>
                </a:solidFill>
              </a:rPr>
              <a:t>Право покупця отримати повар належної якості</a:t>
            </a:r>
            <a:endParaRPr lang="uk-UA" b="1" dirty="0">
              <a:solidFill>
                <a:srgbClr val="FF00FF"/>
              </a:solidFill>
            </a:endParaRPr>
          </a:p>
          <a:p>
            <a:pPr algn="just"/>
            <a:endParaRPr lang="ru-RU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852936"/>
            <a:ext cx="1999109" cy="266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924800" cy="508918"/>
          </a:xfrm>
        </p:spPr>
        <p:txBody>
          <a:bodyPr/>
          <a:lstStyle/>
          <a:p>
            <a:pPr algn="ctr"/>
            <a:r>
              <a:rPr lang="uk-UA" dirty="0" smtClean="0"/>
              <a:t>3. Юридичні </a:t>
            </a:r>
            <a:r>
              <a:rPr lang="uk-UA" dirty="0" smtClean="0"/>
              <a:t>факти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609600" y="908720"/>
            <a:ext cx="7924800" cy="480628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Життєві обставини, які породжуються, змінюють або припиняють правовідносини, називаються </a:t>
            </a:r>
            <a:r>
              <a:rPr lang="uk-UA" sz="3200" b="1" i="1" dirty="0" smtClean="0"/>
              <a:t>юридичними фактами </a:t>
            </a:r>
            <a:endParaRPr lang="ru-RU" sz="3200" b="1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83968" y="3533464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60002" y="4037520"/>
            <a:ext cx="27363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60002" y="403752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717726" y="403752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008671" y="2859788"/>
            <a:ext cx="4536504" cy="67367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Юридичні факти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43878" y="4397560"/>
            <a:ext cx="2232248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Події</a:t>
            </a:r>
            <a:endParaRPr lang="ru-RU" sz="2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01602" y="4397560"/>
            <a:ext cx="2232248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Дії </a:t>
            </a:r>
          </a:p>
        </p:txBody>
      </p:sp>
    </p:spTree>
    <p:extLst>
      <p:ext uri="{BB962C8B-B14F-4D97-AF65-F5344CB8AC3E}">
        <p14:creationId xmlns:p14="http://schemas.microsoft.com/office/powerpoint/2010/main" val="128547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16" y="1148928"/>
            <a:ext cx="2464032" cy="1848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650139" y="188640"/>
            <a:ext cx="7924800" cy="796950"/>
          </a:xfrm>
        </p:spPr>
        <p:txBody>
          <a:bodyPr/>
          <a:lstStyle/>
          <a:p>
            <a:pPr algn="ctr"/>
            <a:r>
              <a:rPr lang="uk-UA" sz="4000" dirty="0" smtClean="0"/>
              <a:t>Ю р и д и ч н і    П о д і ї </a:t>
            </a:r>
            <a:endParaRPr lang="ru-RU" sz="4000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9" y="1196752"/>
            <a:ext cx="1832374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451630"/>
            <a:ext cx="1863147" cy="1863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31" y="3262568"/>
            <a:ext cx="2691763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Прямоугольник 22"/>
          <p:cNvSpPr/>
          <p:nvPr/>
        </p:nvSpPr>
        <p:spPr>
          <a:xfrm>
            <a:off x="483232" y="5589240"/>
            <a:ext cx="8193224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Юридичні події </a:t>
            </a:r>
            <a:r>
              <a:rPr lang="uk-UA" sz="2400" dirty="0"/>
              <a:t>— </a:t>
            </a:r>
            <a:r>
              <a:rPr lang="uk-UA" sz="2400" i="1" dirty="0"/>
              <a:t>це такі обставини, які породжують, змінюють або припиняють правовідносини незалежно від волі людей</a:t>
            </a:r>
            <a:r>
              <a:rPr lang="uk-UA" sz="2400" dirty="0"/>
              <a:t> </a:t>
            </a:r>
            <a:endParaRPr lang="ru-RU" sz="2400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423" y="1148928"/>
            <a:ext cx="2902033" cy="1920032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451632"/>
            <a:ext cx="2462015" cy="186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3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800" dirty="0" smtClean="0"/>
              <a:t>Ю р и д и ч н і   Д і ї</a:t>
            </a: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359" y="3544884"/>
            <a:ext cx="1887929" cy="151034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74774"/>
            <a:ext cx="2290881" cy="15384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576645"/>
            <a:ext cx="2597866" cy="181850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76645"/>
            <a:ext cx="1790700" cy="13144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296" y="1362332"/>
            <a:ext cx="2619375" cy="174307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83568" y="5445224"/>
            <a:ext cx="7998465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Юридичні дії —</a:t>
            </a:r>
            <a:r>
              <a:rPr lang="uk-UA" sz="2400" dirty="0"/>
              <a:t> це </a:t>
            </a:r>
            <a:r>
              <a:rPr lang="uk-UA" sz="2400" i="1" dirty="0"/>
              <a:t>факти, які породжують, змінюють або припиняють правовідносини на основі волевиявлення людей</a:t>
            </a:r>
            <a:r>
              <a:rPr lang="uk-UA" sz="2400" dirty="0" smtClean="0"/>
              <a:t>. Поділяються на правомірні та неправомірні. </a:t>
            </a: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570907"/>
            <a:ext cx="2196349" cy="144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6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4800" cy="652934"/>
          </a:xfrm>
        </p:spPr>
        <p:txBody>
          <a:bodyPr/>
          <a:lstStyle/>
          <a:p>
            <a:pPr algn="ctr"/>
            <a:r>
              <a:rPr lang="uk-UA" dirty="0" smtClean="0"/>
              <a:t>Закріплення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000" dirty="0" smtClean="0"/>
              <a:t>Проаналізуйте наведені ситуації та визначте, чи виникають у них правові відносини; з'ясуйте склад правовідносин (суб'єкти, об'єкти, зміст правовідносин)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smtClean="0"/>
              <a:t>Хлопець відмовився прибрати у своїй кімнаті, незважаючи на вимоги батьків;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smtClean="0"/>
              <a:t>Студент влаштувався на роботу в приватну фірму;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smtClean="0"/>
              <a:t>Отримавши травму, хлопець звернувся за медичною допомогою до лікарні;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smtClean="0"/>
              <a:t>Учениця надіслала власні вірші до редакції журналу, які були надруковані.</a:t>
            </a: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endParaRPr lang="uk-UA" sz="2000" dirty="0" smtClean="0"/>
          </a:p>
          <a:p>
            <a:pPr marL="0" indent="0" algn="just">
              <a:buNone/>
            </a:pPr>
            <a:r>
              <a:rPr lang="uk-UA" sz="2000" b="1" dirty="0" smtClean="0">
                <a:solidFill>
                  <a:srgbClr val="FFFF00"/>
                </a:solidFill>
              </a:rPr>
              <a:t>Домашнє завдання:</a:t>
            </a:r>
            <a:endParaRPr lang="uk-UA" sz="2000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uk-UA" sz="2000" dirty="0"/>
              <a:t>Читати параграф 7-8 п. </a:t>
            </a:r>
            <a:r>
              <a:rPr lang="uk-UA" sz="2000" dirty="0" smtClean="0"/>
              <a:t>2-3  </a:t>
            </a:r>
            <a:r>
              <a:rPr lang="uk-UA" sz="2000" dirty="0"/>
              <a:t>(підручник О.Д.</a:t>
            </a:r>
            <a:r>
              <a:rPr lang="uk-UA" sz="2000" dirty="0" err="1"/>
              <a:t>Наровлянського</a:t>
            </a:r>
            <a:r>
              <a:rPr lang="uk-UA" sz="2000" dirty="0"/>
              <a:t> «Правознавство. 10 кл»)</a:t>
            </a:r>
            <a:endParaRPr lang="ru-RU" sz="2000" dirty="0"/>
          </a:p>
          <a:p>
            <a:pPr marL="0" indent="0" algn="just">
              <a:buNone/>
            </a:pP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273391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150</TotalTime>
  <Words>378</Words>
  <Application>Microsoft Office PowerPoint</Application>
  <PresentationFormat>Экран (4:3)</PresentationFormat>
  <Paragraphs>74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Горизонт</vt:lpstr>
      <vt:lpstr>правовідносини</vt:lpstr>
      <vt:lpstr>ПЛАН   УРОКУ</vt:lpstr>
      <vt:lpstr>Презентация PowerPoint</vt:lpstr>
      <vt:lpstr>2. Зміст правовідносин</vt:lpstr>
      <vt:lpstr>3. Юридичні факти</vt:lpstr>
      <vt:lpstr>Ю р и д и ч н і    П о д і ї </vt:lpstr>
      <vt:lpstr>Ю р и д и ч н і   Д і ї</vt:lpstr>
      <vt:lpstr>Закріплення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правовідносини</dc:title>
  <cp:lastModifiedBy>Пользователь</cp:lastModifiedBy>
  <cp:revision>17</cp:revision>
  <dcterms:modified xsi:type="dcterms:W3CDTF">2012-01-03T23:34:28Z</dcterms:modified>
</cp:coreProperties>
</file>