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574F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000">
              <a:srgbClr val="FFFF99"/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1500174"/>
            <a:ext cx="6143668" cy="22860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Урок </a:t>
            </a:r>
            <a:r>
              <a:rPr lang="ru-RU" b="1" dirty="0" smtClean="0">
                <a:solidFill>
                  <a:srgbClr val="FF0000"/>
                </a:solidFill>
              </a:rPr>
              <a:t>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Право на освіту в 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000504"/>
            <a:ext cx="4414846" cy="109526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2" cstate="print"/>
          <a:srcRect l="4457" t="12767" r="9835"/>
          <a:stretch>
            <a:fillRect/>
          </a:stretch>
        </p:blipFill>
        <p:spPr bwMode="auto">
          <a:xfrm>
            <a:off x="4786282" y="3929066"/>
            <a:ext cx="4357718" cy="2928934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32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86125"/>
            <a:ext cx="2381250" cy="3571876"/>
          </a:xfrm>
          <a:prstGeom prst="rect">
            <a:avLst/>
          </a:prstGeom>
          <a:noFill/>
        </p:spPr>
      </p:pic>
      <p:pic>
        <p:nvPicPr>
          <p:cNvPr id="28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381250" cy="3571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1214446" cy="7858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7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0"/>
            <a:ext cx="1071538" cy="2214554"/>
          </a:xfrm>
          <a:prstGeom prst="rect">
            <a:avLst/>
          </a:prstGeom>
          <a:noFill/>
        </p:spPr>
      </p:pic>
      <p:pic>
        <p:nvPicPr>
          <p:cNvPr id="38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2071678"/>
            <a:ext cx="1071538" cy="2214554"/>
          </a:xfrm>
          <a:prstGeom prst="rect">
            <a:avLst/>
          </a:prstGeom>
          <a:noFill/>
        </p:spPr>
      </p:pic>
      <p:pic>
        <p:nvPicPr>
          <p:cNvPr id="39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4143380"/>
            <a:ext cx="1071538" cy="2214554"/>
          </a:xfrm>
          <a:prstGeom prst="rect">
            <a:avLst/>
          </a:prstGeom>
          <a:noFill/>
        </p:spPr>
      </p:pic>
      <p:sp>
        <p:nvSpPr>
          <p:cNvPr id="41" name="Содержимое 40"/>
          <p:cNvSpPr>
            <a:spLocks noGrp="1"/>
          </p:cNvSpPr>
          <p:nvPr>
            <p:ph idx="1"/>
          </p:nvPr>
        </p:nvSpPr>
        <p:spPr>
          <a:xfrm>
            <a:off x="457200" y="285728"/>
            <a:ext cx="7543824" cy="584043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Після уроку учні зможуть: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uk-UA" dirty="0" smtClean="0">
                <a:solidFill>
                  <a:schemeClr val="bg1"/>
                </a:solidFill>
              </a:rPr>
              <a:t>пояснювати зміст права на освіту в Україні та висловлювати судження щодо його важливості для людини;</a:t>
            </a:r>
            <a:endParaRPr lang="ru-RU" dirty="0" smtClean="0">
              <a:solidFill>
                <a:schemeClr val="bg1"/>
              </a:solidFill>
            </a:endParaRPr>
          </a:p>
          <a:p>
            <a:pPr lvl="0"/>
            <a:r>
              <a:rPr lang="uk-UA" dirty="0" smtClean="0">
                <a:solidFill>
                  <a:schemeClr val="bg1"/>
                </a:solidFill>
              </a:rPr>
              <a:t>називати приклади навчальних закладів та учасників навчально-виховного процесу;</a:t>
            </a:r>
            <a:endParaRPr lang="ru-RU" dirty="0" smtClean="0">
              <a:solidFill>
                <a:schemeClr val="bg1"/>
              </a:solidFill>
            </a:endParaRPr>
          </a:p>
          <a:p>
            <a:pPr lvl="0"/>
            <a:r>
              <a:rPr lang="uk-UA" dirty="0" smtClean="0">
                <a:solidFill>
                  <a:schemeClr val="bg1"/>
                </a:solidFill>
              </a:rPr>
              <a:t>описувати окремі їх права та обов’язки; моделювати та розв’язувати правові ситуації, пов’язані з правами та обов’язками учасників навчально-виховного процесу.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 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42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 b="70969"/>
          <a:stretch>
            <a:fillRect/>
          </a:stretch>
        </p:blipFill>
        <p:spPr bwMode="auto">
          <a:xfrm>
            <a:off x="8072462" y="6215082"/>
            <a:ext cx="1071538" cy="642918"/>
          </a:xfrm>
          <a:prstGeom prst="rect">
            <a:avLst/>
          </a:prstGeom>
          <a:noFill/>
        </p:spPr>
      </p:pic>
      <p:pic>
        <p:nvPicPr>
          <p:cNvPr id="43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3" cstate="print"/>
          <a:srcRect l="4457" t="12767" r="9835"/>
          <a:stretch>
            <a:fillRect/>
          </a:stretch>
        </p:blipFill>
        <p:spPr bwMode="auto">
          <a:xfrm flipH="1">
            <a:off x="0" y="4872304"/>
            <a:ext cx="2857488" cy="1985696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1214446" cy="7858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7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0"/>
            <a:ext cx="1071538" cy="2214554"/>
          </a:xfrm>
          <a:prstGeom prst="rect">
            <a:avLst/>
          </a:prstGeom>
          <a:noFill/>
        </p:spPr>
      </p:pic>
      <p:pic>
        <p:nvPicPr>
          <p:cNvPr id="38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2071678"/>
            <a:ext cx="1071538" cy="2214554"/>
          </a:xfrm>
          <a:prstGeom prst="rect">
            <a:avLst/>
          </a:prstGeom>
          <a:noFill/>
        </p:spPr>
      </p:pic>
      <p:pic>
        <p:nvPicPr>
          <p:cNvPr id="39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4143380"/>
            <a:ext cx="1071538" cy="2214554"/>
          </a:xfrm>
          <a:prstGeom prst="rect">
            <a:avLst/>
          </a:prstGeom>
          <a:noFill/>
        </p:spPr>
      </p:pic>
      <p:sp>
        <p:nvSpPr>
          <p:cNvPr id="41" name="Содержимое 40"/>
          <p:cNvSpPr>
            <a:spLocks noGrp="1"/>
          </p:cNvSpPr>
          <p:nvPr>
            <p:ph idx="1"/>
          </p:nvPr>
        </p:nvSpPr>
        <p:spPr>
          <a:xfrm>
            <a:off x="457200" y="285728"/>
            <a:ext cx="7543824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		Був </a:t>
            </a:r>
            <a:r>
              <a:rPr lang="uk-UA" dirty="0" smtClean="0">
                <a:solidFill>
                  <a:srgbClr val="002060"/>
                </a:solidFill>
              </a:rPr>
              <a:t>собі хлопець. Його дуже любили батьки. Так любили, що ні в чому не могли відмовити. І коли, навчившись в першому класі читати, писати й рахувати, він сказав батькам: «Я  більше не хочу ходити до школи і взагалі вчитись»,  - ті не змогли йому заперечити. Хлопець залишився вдома або гуляв із друзями. Проте настав час, коли його старенькі батьки померли».</a:t>
            </a:r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Як складеться життя хлопця в подальшому?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2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 b="70969"/>
          <a:stretch>
            <a:fillRect/>
          </a:stretch>
        </p:blipFill>
        <p:spPr bwMode="auto">
          <a:xfrm>
            <a:off x="8072462" y="6215082"/>
            <a:ext cx="1071538" cy="642918"/>
          </a:xfrm>
          <a:prstGeom prst="rect">
            <a:avLst/>
          </a:prstGeom>
          <a:noFill/>
        </p:spPr>
      </p:pic>
      <p:pic>
        <p:nvPicPr>
          <p:cNvPr id="43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3" cstate="print"/>
          <a:srcRect l="4457" t="12767" r="9835"/>
          <a:stretch>
            <a:fillRect/>
          </a:stretch>
        </p:blipFill>
        <p:spPr bwMode="auto">
          <a:xfrm flipH="1">
            <a:off x="0" y="5143512"/>
            <a:ext cx="2467210" cy="171448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1214446" cy="7858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7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0"/>
            <a:ext cx="1071538" cy="2214554"/>
          </a:xfrm>
          <a:prstGeom prst="rect">
            <a:avLst/>
          </a:prstGeom>
          <a:noFill/>
        </p:spPr>
      </p:pic>
      <p:pic>
        <p:nvPicPr>
          <p:cNvPr id="38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2071678"/>
            <a:ext cx="1071538" cy="2214554"/>
          </a:xfrm>
          <a:prstGeom prst="rect">
            <a:avLst/>
          </a:prstGeom>
          <a:noFill/>
        </p:spPr>
      </p:pic>
      <p:pic>
        <p:nvPicPr>
          <p:cNvPr id="39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4143380"/>
            <a:ext cx="1071538" cy="2214554"/>
          </a:xfrm>
          <a:prstGeom prst="rect">
            <a:avLst/>
          </a:prstGeom>
          <a:noFill/>
        </p:spPr>
      </p:pic>
      <p:sp>
        <p:nvSpPr>
          <p:cNvPr id="41" name="Содержимое 40"/>
          <p:cNvSpPr>
            <a:spLocks noGrp="1"/>
          </p:cNvSpPr>
          <p:nvPr>
            <p:ph idx="1"/>
          </p:nvPr>
        </p:nvSpPr>
        <p:spPr>
          <a:xfrm>
            <a:off x="457200" y="285728"/>
            <a:ext cx="7543824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		</a:t>
            </a:r>
            <a:endParaRPr lang="ru-RU" dirty="0"/>
          </a:p>
        </p:txBody>
      </p:sp>
      <p:pic>
        <p:nvPicPr>
          <p:cNvPr id="42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 b="70969"/>
          <a:stretch>
            <a:fillRect/>
          </a:stretch>
        </p:blipFill>
        <p:spPr bwMode="auto">
          <a:xfrm>
            <a:off x="8072462" y="6215082"/>
            <a:ext cx="1071538" cy="642918"/>
          </a:xfrm>
          <a:prstGeom prst="rect">
            <a:avLst/>
          </a:prstGeom>
          <a:noFill/>
        </p:spPr>
      </p:pic>
      <p:pic>
        <p:nvPicPr>
          <p:cNvPr id="43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3" cstate="print"/>
          <a:srcRect l="4457" t="12767" r="9835"/>
          <a:stretch>
            <a:fillRect/>
          </a:stretch>
        </p:blipFill>
        <p:spPr bwMode="auto">
          <a:xfrm flipH="1">
            <a:off x="0" y="5143512"/>
            <a:ext cx="2467210" cy="1714488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285728"/>
            <a:ext cx="4143404" cy="3063897"/>
          </a:xfrm>
          <a:prstGeom prst="rect">
            <a:avLst/>
          </a:prstGeom>
        </p:spPr>
      </p:pic>
      <p:pic>
        <p:nvPicPr>
          <p:cNvPr id="10" name="Рисунок 9" descr="imgr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4612" y="3571876"/>
            <a:ext cx="5150021" cy="27860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714380" cy="7143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7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0"/>
            <a:ext cx="1071538" cy="2214554"/>
          </a:xfrm>
          <a:prstGeom prst="rect">
            <a:avLst/>
          </a:prstGeom>
          <a:noFill/>
        </p:spPr>
      </p:pic>
      <p:pic>
        <p:nvPicPr>
          <p:cNvPr id="38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2071678"/>
            <a:ext cx="1071538" cy="2214554"/>
          </a:xfrm>
          <a:prstGeom prst="rect">
            <a:avLst/>
          </a:prstGeom>
          <a:noFill/>
        </p:spPr>
      </p:pic>
      <p:pic>
        <p:nvPicPr>
          <p:cNvPr id="39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4143380"/>
            <a:ext cx="1071538" cy="2214554"/>
          </a:xfrm>
          <a:prstGeom prst="rect">
            <a:avLst/>
          </a:prstGeom>
          <a:noFill/>
        </p:spPr>
      </p:pic>
      <p:sp>
        <p:nvSpPr>
          <p:cNvPr id="41" name="Содержимое 40"/>
          <p:cNvSpPr>
            <a:spLocks noGrp="1"/>
          </p:cNvSpPr>
          <p:nvPr>
            <p:ph idx="1"/>
          </p:nvPr>
        </p:nvSpPr>
        <p:spPr>
          <a:xfrm>
            <a:off x="457200" y="1142983"/>
            <a:ext cx="7543824" cy="30718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		</a:t>
            </a:r>
            <a:endParaRPr lang="ru-RU" dirty="0"/>
          </a:p>
        </p:txBody>
      </p:sp>
      <p:pic>
        <p:nvPicPr>
          <p:cNvPr id="42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 b="70969"/>
          <a:stretch>
            <a:fillRect/>
          </a:stretch>
        </p:blipFill>
        <p:spPr bwMode="auto">
          <a:xfrm>
            <a:off x="8072462" y="6215082"/>
            <a:ext cx="1071538" cy="642918"/>
          </a:xfrm>
          <a:prstGeom prst="rect">
            <a:avLst/>
          </a:prstGeom>
          <a:noFill/>
        </p:spPr>
      </p:pic>
      <p:pic>
        <p:nvPicPr>
          <p:cNvPr id="43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3" cstate="print"/>
          <a:srcRect l="4457" t="12767" r="9835"/>
          <a:stretch>
            <a:fillRect/>
          </a:stretch>
        </p:blipFill>
        <p:spPr bwMode="auto">
          <a:xfrm flipH="1">
            <a:off x="0" y="5143512"/>
            <a:ext cx="2467210" cy="1714488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785927"/>
            <a:ext cx="7715304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entury Gothic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entury Gothic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entury Gothic" pitchFamily="34" charset="0"/>
                <a:cs typeface="Times New Roman" pitchFamily="18" charset="0"/>
              </a:rPr>
              <a:t>У чому полягає необхідність здобуття освіти?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entury Gothic" pitchFamily="34" charset="0"/>
                <a:cs typeface="Times New Roman" pitchFamily="18" charset="0"/>
              </a:rPr>
              <a:t>Які нормативно-правові акти регулюють сферу освіти?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entury Gothic" pitchFamily="34" charset="0"/>
                <a:cs typeface="Times New Roman" pitchFamily="18" charset="0"/>
              </a:rPr>
              <a:t>Які основні принципи освіти?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entury Gothic" pitchFamily="34" charset="0"/>
                <a:cs typeface="Times New Roman" pitchFamily="18" charset="0"/>
              </a:rPr>
              <a:t>В яких навчальних закладах можна здобути освіту на конкурсній основі?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642918"/>
            <a:ext cx="1214446" cy="3571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7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0"/>
            <a:ext cx="1071538" cy="2214554"/>
          </a:xfrm>
          <a:prstGeom prst="rect">
            <a:avLst/>
          </a:prstGeom>
          <a:noFill/>
        </p:spPr>
      </p:pic>
      <p:pic>
        <p:nvPicPr>
          <p:cNvPr id="38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2071678"/>
            <a:ext cx="1071538" cy="2214554"/>
          </a:xfrm>
          <a:prstGeom prst="rect">
            <a:avLst/>
          </a:prstGeom>
          <a:noFill/>
        </p:spPr>
      </p:pic>
      <p:pic>
        <p:nvPicPr>
          <p:cNvPr id="39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4143380"/>
            <a:ext cx="1071538" cy="2214554"/>
          </a:xfrm>
          <a:prstGeom prst="rect">
            <a:avLst/>
          </a:prstGeom>
          <a:noFill/>
        </p:spPr>
      </p:pic>
      <p:sp>
        <p:nvSpPr>
          <p:cNvPr id="41" name="Содержимое 40"/>
          <p:cNvSpPr>
            <a:spLocks noGrp="1"/>
          </p:cNvSpPr>
          <p:nvPr>
            <p:ph idx="1"/>
          </p:nvPr>
        </p:nvSpPr>
        <p:spPr>
          <a:xfrm>
            <a:off x="457200" y="571480"/>
            <a:ext cx="7543824" cy="450059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dirty="0" smtClean="0">
                <a:solidFill>
                  <a:srgbClr val="002060"/>
                </a:solidFill>
              </a:rPr>
              <a:t>		</a:t>
            </a:r>
            <a:r>
              <a:rPr lang="uk-UA" i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Аналіз правових ситуацій</a:t>
            </a:r>
            <a:endParaRPr lang="ru-RU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/>
              <a:t>		</a:t>
            </a:r>
            <a:r>
              <a:rPr lang="uk-UA" dirty="0" smtClean="0">
                <a:solidFill>
                  <a:srgbClr val="002060"/>
                </a:solidFill>
              </a:rPr>
              <a:t>Кожна </a:t>
            </a:r>
            <a:r>
              <a:rPr lang="uk-UA" dirty="0" smtClean="0">
                <a:solidFill>
                  <a:srgbClr val="002060"/>
                </a:solidFill>
              </a:rPr>
              <a:t>із груп змоделювала, а потім проаналізувала певну правову ситуацію.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1-а група. </a:t>
            </a:r>
            <a:r>
              <a:rPr lang="uk-UA" dirty="0" smtClean="0">
                <a:solidFill>
                  <a:srgbClr val="002060"/>
                </a:solidFill>
              </a:rPr>
              <a:t>Змоделювати ситуацію, коли порушуються права учня.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2-а група. </a:t>
            </a:r>
            <a:r>
              <a:rPr lang="uk-UA" dirty="0" smtClean="0">
                <a:solidFill>
                  <a:srgbClr val="002060"/>
                </a:solidFill>
              </a:rPr>
              <a:t>Змоделювати ситуацію, коли порушуються права учителя.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3-я група. </a:t>
            </a:r>
            <a:r>
              <a:rPr lang="uk-UA" dirty="0" smtClean="0">
                <a:solidFill>
                  <a:srgbClr val="002060"/>
                </a:solidFill>
              </a:rPr>
              <a:t>Змоделювати ситуацію, коли учні не виконують своїх обов’язків.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4-а група. </a:t>
            </a:r>
            <a:r>
              <a:rPr lang="uk-UA" dirty="0" smtClean="0">
                <a:solidFill>
                  <a:srgbClr val="002060"/>
                </a:solidFill>
              </a:rPr>
              <a:t>Змоделювати ситуацію, коли батьки не виконують своїх обов’язків.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2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 b="70969"/>
          <a:stretch>
            <a:fillRect/>
          </a:stretch>
        </p:blipFill>
        <p:spPr bwMode="auto">
          <a:xfrm>
            <a:off x="8072462" y="6215082"/>
            <a:ext cx="1071538" cy="642918"/>
          </a:xfrm>
          <a:prstGeom prst="rect">
            <a:avLst/>
          </a:prstGeom>
          <a:noFill/>
        </p:spPr>
      </p:pic>
      <p:pic>
        <p:nvPicPr>
          <p:cNvPr id="43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3" cstate="print"/>
          <a:srcRect l="4457" t="12767" r="9835"/>
          <a:stretch>
            <a:fillRect/>
          </a:stretch>
        </p:blipFill>
        <p:spPr bwMode="auto">
          <a:xfrm flipH="1">
            <a:off x="0" y="5143512"/>
            <a:ext cx="2467210" cy="171448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714380" cy="7143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7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0"/>
            <a:ext cx="1071538" cy="2214554"/>
          </a:xfrm>
          <a:prstGeom prst="rect">
            <a:avLst/>
          </a:prstGeom>
          <a:noFill/>
        </p:spPr>
      </p:pic>
      <p:pic>
        <p:nvPicPr>
          <p:cNvPr id="38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2071678"/>
            <a:ext cx="1071538" cy="2214554"/>
          </a:xfrm>
          <a:prstGeom prst="rect">
            <a:avLst/>
          </a:prstGeom>
          <a:noFill/>
        </p:spPr>
      </p:pic>
      <p:pic>
        <p:nvPicPr>
          <p:cNvPr id="39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4143380"/>
            <a:ext cx="1071538" cy="2214554"/>
          </a:xfrm>
          <a:prstGeom prst="rect">
            <a:avLst/>
          </a:prstGeom>
          <a:noFill/>
        </p:spPr>
      </p:pic>
      <p:sp>
        <p:nvSpPr>
          <p:cNvPr id="41" name="Содержимое 40"/>
          <p:cNvSpPr>
            <a:spLocks noGrp="1"/>
          </p:cNvSpPr>
          <p:nvPr>
            <p:ph idx="1"/>
          </p:nvPr>
        </p:nvSpPr>
        <p:spPr>
          <a:xfrm>
            <a:off x="457200" y="1142983"/>
            <a:ext cx="7543824" cy="30718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		</a:t>
            </a:r>
            <a:endParaRPr lang="ru-RU" dirty="0"/>
          </a:p>
        </p:txBody>
      </p:sp>
      <p:pic>
        <p:nvPicPr>
          <p:cNvPr id="42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 b="70969"/>
          <a:stretch>
            <a:fillRect/>
          </a:stretch>
        </p:blipFill>
        <p:spPr bwMode="auto">
          <a:xfrm>
            <a:off x="8072462" y="6215082"/>
            <a:ext cx="1071538" cy="642918"/>
          </a:xfrm>
          <a:prstGeom prst="rect">
            <a:avLst/>
          </a:prstGeom>
          <a:noFill/>
        </p:spPr>
      </p:pic>
      <p:pic>
        <p:nvPicPr>
          <p:cNvPr id="43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3" cstate="print"/>
          <a:srcRect l="4457" t="12767" r="9835"/>
          <a:stretch>
            <a:fillRect/>
          </a:stretch>
        </p:blipFill>
        <p:spPr bwMode="auto">
          <a:xfrm flipH="1">
            <a:off x="0" y="5143512"/>
            <a:ext cx="2467210" cy="1714488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" name="Рисунок 9" descr="imgres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357166"/>
            <a:ext cx="3786214" cy="53487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714380" cy="7143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7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0"/>
            <a:ext cx="1071538" cy="2214554"/>
          </a:xfrm>
          <a:prstGeom prst="rect">
            <a:avLst/>
          </a:prstGeom>
          <a:noFill/>
        </p:spPr>
      </p:pic>
      <p:pic>
        <p:nvPicPr>
          <p:cNvPr id="38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2071678"/>
            <a:ext cx="1071538" cy="2214554"/>
          </a:xfrm>
          <a:prstGeom prst="rect">
            <a:avLst/>
          </a:prstGeom>
          <a:noFill/>
        </p:spPr>
      </p:pic>
      <p:pic>
        <p:nvPicPr>
          <p:cNvPr id="39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4143380"/>
            <a:ext cx="1071538" cy="2214554"/>
          </a:xfrm>
          <a:prstGeom prst="rect">
            <a:avLst/>
          </a:prstGeom>
          <a:noFill/>
        </p:spPr>
      </p:pic>
      <p:sp>
        <p:nvSpPr>
          <p:cNvPr id="41" name="Содержимое 40"/>
          <p:cNvSpPr>
            <a:spLocks noGrp="1"/>
          </p:cNvSpPr>
          <p:nvPr>
            <p:ph idx="1"/>
          </p:nvPr>
        </p:nvSpPr>
        <p:spPr>
          <a:xfrm>
            <a:off x="457200" y="1142983"/>
            <a:ext cx="7543824" cy="30718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		</a:t>
            </a:r>
            <a:endParaRPr lang="ru-RU" dirty="0"/>
          </a:p>
        </p:txBody>
      </p:sp>
      <p:pic>
        <p:nvPicPr>
          <p:cNvPr id="42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 b="70969"/>
          <a:stretch>
            <a:fillRect/>
          </a:stretch>
        </p:blipFill>
        <p:spPr bwMode="auto">
          <a:xfrm>
            <a:off x="8072462" y="6215082"/>
            <a:ext cx="1071538" cy="642918"/>
          </a:xfrm>
          <a:prstGeom prst="rect">
            <a:avLst/>
          </a:prstGeom>
          <a:noFill/>
        </p:spPr>
      </p:pic>
      <p:pic>
        <p:nvPicPr>
          <p:cNvPr id="43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3" cstate="print"/>
          <a:srcRect l="4457" t="12767" r="9835"/>
          <a:stretch>
            <a:fillRect/>
          </a:stretch>
        </p:blipFill>
        <p:spPr bwMode="auto">
          <a:xfrm flipH="1">
            <a:off x="0" y="5143512"/>
            <a:ext cx="2467210" cy="1714488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1" name="Рисунок 10" descr="imgres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1773054"/>
            <a:ext cx="4286280" cy="4382818"/>
          </a:xfrm>
          <a:prstGeom prst="rect">
            <a:avLst/>
          </a:prstGeom>
        </p:spPr>
      </p:pic>
      <p:pic>
        <p:nvPicPr>
          <p:cNvPr id="12" name="Рисунок 11" descr="imgres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285728"/>
            <a:ext cx="3005357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714380" cy="7143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7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0"/>
            <a:ext cx="1071538" cy="2214554"/>
          </a:xfrm>
          <a:prstGeom prst="rect">
            <a:avLst/>
          </a:prstGeom>
          <a:noFill/>
        </p:spPr>
      </p:pic>
      <p:pic>
        <p:nvPicPr>
          <p:cNvPr id="38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2071678"/>
            <a:ext cx="1071538" cy="2214554"/>
          </a:xfrm>
          <a:prstGeom prst="rect">
            <a:avLst/>
          </a:prstGeom>
          <a:noFill/>
        </p:spPr>
      </p:pic>
      <p:pic>
        <p:nvPicPr>
          <p:cNvPr id="39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4143380"/>
            <a:ext cx="1071538" cy="2214554"/>
          </a:xfrm>
          <a:prstGeom prst="rect">
            <a:avLst/>
          </a:prstGeom>
          <a:noFill/>
        </p:spPr>
      </p:pic>
      <p:sp>
        <p:nvSpPr>
          <p:cNvPr id="41" name="Содержимое 40"/>
          <p:cNvSpPr>
            <a:spLocks noGrp="1"/>
          </p:cNvSpPr>
          <p:nvPr>
            <p:ph idx="1"/>
          </p:nvPr>
        </p:nvSpPr>
        <p:spPr>
          <a:xfrm>
            <a:off x="457200" y="1142983"/>
            <a:ext cx="7543824" cy="3071835"/>
          </a:xfrm>
        </p:spPr>
        <p:txBody>
          <a:bodyPr>
            <a:normAutofit fontScale="92500"/>
          </a:bodyPr>
          <a:lstStyle/>
          <a:p>
            <a:pPr lvl="0" algn="ctr"/>
            <a:r>
              <a:rPr lang="uk-UA" dirty="0" smtClean="0">
                <a:solidFill>
                  <a:srgbClr val="002060"/>
                </a:solidFill>
              </a:rPr>
              <a:t>		</a:t>
            </a:r>
            <a:r>
              <a:rPr lang="uk-UA" dirty="0" smtClean="0">
                <a:solidFill>
                  <a:schemeClr val="bg1"/>
                </a:solidFill>
              </a:rPr>
              <a:t>Складіть розповідь про життя своєї школи, освіти загалом, продовживши фразу: «Якщо я стану директором школи …» Дайте свої пропозиції щодо вдосконалення законодавства про освіту.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2" name="Picture 8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 b="70969"/>
          <a:stretch>
            <a:fillRect/>
          </a:stretch>
        </p:blipFill>
        <p:spPr bwMode="auto">
          <a:xfrm>
            <a:off x="8072462" y="6215082"/>
            <a:ext cx="1071538" cy="642918"/>
          </a:xfrm>
          <a:prstGeom prst="rect">
            <a:avLst/>
          </a:prstGeom>
          <a:noFill/>
        </p:spPr>
      </p:pic>
      <p:pic>
        <p:nvPicPr>
          <p:cNvPr id="43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3" cstate="print"/>
          <a:srcRect l="4457" t="12767" r="9835"/>
          <a:stretch>
            <a:fillRect/>
          </a:stretch>
        </p:blipFill>
        <p:spPr bwMode="auto">
          <a:xfrm flipH="1">
            <a:off x="0" y="5143512"/>
            <a:ext cx="2467210" cy="1714488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785927"/>
            <a:ext cx="77153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entury Gothic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entury Gothic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</Template>
  <TotalTime>32</TotalTime>
  <Words>84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6</vt:lpstr>
      <vt:lpstr>Урок 4 Право на освіту в Україні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4 Право на освіту в Україні </dc:title>
  <dc:creator>DNA7 X86</dc:creator>
  <cp:lastModifiedBy>DNA7 X86</cp:lastModifiedBy>
  <cp:revision>10</cp:revision>
  <dcterms:created xsi:type="dcterms:W3CDTF">2014-10-04T19:06:34Z</dcterms:created>
  <dcterms:modified xsi:type="dcterms:W3CDTF">2014-10-04T19:39:30Z</dcterms:modified>
</cp:coreProperties>
</file>