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61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8C87B51-5A4F-4230-814D-AE757EC7FED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044498-C539-4BF7-8912-25E5D2DD78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7B51-5A4F-4230-814D-AE757EC7FED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4498-C539-4BF7-8912-25E5D2DD7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7B51-5A4F-4230-814D-AE757EC7FED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4498-C539-4BF7-8912-25E5D2DD7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C87B51-5A4F-4230-814D-AE757EC7FED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044498-C539-4BF7-8912-25E5D2DD78B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8C87B51-5A4F-4230-814D-AE757EC7FED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044498-C539-4BF7-8912-25E5D2DD78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7B51-5A4F-4230-814D-AE757EC7FED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4498-C539-4BF7-8912-25E5D2DD78B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7B51-5A4F-4230-814D-AE757EC7FED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4498-C539-4BF7-8912-25E5D2DD78B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C87B51-5A4F-4230-814D-AE757EC7FED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044498-C539-4BF7-8912-25E5D2DD78B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7B51-5A4F-4230-814D-AE757EC7FED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44498-C539-4BF7-8912-25E5D2DD78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C87B51-5A4F-4230-814D-AE757EC7FED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044498-C539-4BF7-8912-25E5D2DD78BC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C87B51-5A4F-4230-814D-AE757EC7FED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044498-C539-4BF7-8912-25E5D2DD78BC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C87B51-5A4F-4230-814D-AE757EC7FED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044498-C539-4BF7-8912-25E5D2DD78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Урок 1</a:t>
            </a:r>
            <a:r>
              <a:rPr lang="ru-RU" dirty="0" smtClean="0">
                <a:solidFill>
                  <a:srgbClr val="00B0F0"/>
                </a:solidFill>
              </a:rPr>
              <a:t/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uk-UA" b="1" dirty="0" smtClean="0">
                <a:solidFill>
                  <a:srgbClr val="00B0F0"/>
                </a:solidFill>
              </a:rPr>
              <a:t>Права і свободи людини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Новый рисунок (8)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500826" y="857232"/>
            <a:ext cx="2071702" cy="4643470"/>
          </a:xfrm>
        </p:spPr>
      </p:pic>
      <p:pic>
        <p:nvPicPr>
          <p:cNvPr id="5" name="Рисунок 4" descr="Новый рисунок (35)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1500174"/>
            <a:ext cx="3395615" cy="45074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Новый рисунок (26)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6489" y="1719260"/>
            <a:ext cx="3956883" cy="3995756"/>
          </a:xfrm>
        </p:spPr>
      </p:pic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b="1" i="1" dirty="0" smtClean="0">
                <a:solidFill>
                  <a:srgbClr val="00B0F0"/>
                </a:solidFill>
              </a:rPr>
              <a:t>Після уроку учні зможуть:</a:t>
            </a:r>
            <a:endParaRPr lang="ru-RU" b="1" i="1" dirty="0" smtClean="0">
              <a:solidFill>
                <a:srgbClr val="00B0F0"/>
              </a:solidFill>
            </a:endParaRPr>
          </a:p>
          <a:p>
            <a:pPr lvl="0"/>
            <a:r>
              <a:rPr lang="uk-UA" dirty="0" smtClean="0"/>
              <a:t>тлумачити поняття «права і свободи людини»;</a:t>
            </a:r>
            <a:endParaRPr lang="ru-RU" dirty="0" smtClean="0"/>
          </a:p>
          <a:p>
            <a:pPr lvl="0"/>
            <a:r>
              <a:rPr lang="uk-UA" dirty="0" smtClean="0"/>
              <a:t>описувати їх види; називати міжнародні документи з прав людини і прав дитини;</a:t>
            </a:r>
            <a:endParaRPr lang="ru-RU" dirty="0" smtClean="0"/>
          </a:p>
          <a:p>
            <a:pPr lvl="0"/>
            <a:r>
              <a:rPr lang="uk-UA" dirty="0" smtClean="0"/>
              <a:t>опрацювати та аналізувати їх зміст;</a:t>
            </a:r>
            <a:endParaRPr lang="ru-RU" dirty="0" smtClean="0"/>
          </a:p>
          <a:p>
            <a:pPr lvl="0"/>
            <a:r>
              <a:rPr lang="uk-UA" dirty="0" smtClean="0"/>
              <a:t>знати органи та організації, які захищають права і свободи;</a:t>
            </a:r>
            <a:endParaRPr lang="ru-RU" dirty="0" smtClean="0"/>
          </a:p>
          <a:p>
            <a:pPr lvl="0"/>
            <a:r>
              <a:rPr lang="uk-UA" dirty="0" smtClean="0"/>
              <a:t>аналізувати правові ситуації.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8" name="Рисунок 7" descr="Новый рисунок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285728"/>
            <a:ext cx="7500990" cy="12190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4302280" cy="4572000"/>
          </a:xfrm>
        </p:spPr>
        <p:txBody>
          <a:bodyPr>
            <a:normAutofit/>
          </a:bodyPr>
          <a:lstStyle/>
          <a:p>
            <a:pPr lvl="0"/>
            <a:r>
              <a:rPr lang="uk-UA" sz="3200" dirty="0" smtClean="0">
                <a:solidFill>
                  <a:srgbClr val="00B0F0"/>
                </a:solidFill>
              </a:rPr>
              <a:t>Висловіть власну думку щодо судження: </a:t>
            </a:r>
            <a:endParaRPr lang="uk-UA" sz="3200" dirty="0" smtClean="0">
              <a:solidFill>
                <a:srgbClr val="00B0F0"/>
              </a:solidFill>
            </a:endParaRPr>
          </a:p>
          <a:p>
            <a:pPr lvl="0">
              <a:buNone/>
            </a:pPr>
            <a:r>
              <a:rPr lang="uk-UA" sz="3200" dirty="0" smtClean="0">
                <a:solidFill>
                  <a:srgbClr val="00B0F0"/>
                </a:solidFill>
              </a:rPr>
              <a:t> </a:t>
            </a:r>
            <a:r>
              <a:rPr lang="uk-UA" sz="3200" dirty="0" smtClean="0">
                <a:solidFill>
                  <a:srgbClr val="0070C0"/>
                </a:solidFill>
              </a:rPr>
              <a:t>«</a:t>
            </a:r>
            <a:r>
              <a:rPr lang="uk-UA" sz="3200" dirty="0" smtClean="0">
                <a:solidFill>
                  <a:srgbClr val="0070C0"/>
                </a:solidFill>
              </a:rPr>
              <a:t>Ти – людина, значить, маєш права».</a:t>
            </a:r>
            <a:endParaRPr lang="ru-RU" sz="32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8" name="Рисунок 7" descr="Новый рисунок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85728"/>
            <a:ext cx="7500990" cy="1219048"/>
          </a:xfrm>
          <a:prstGeom prst="rect">
            <a:avLst/>
          </a:prstGeom>
        </p:spPr>
      </p:pic>
      <p:pic>
        <p:nvPicPr>
          <p:cNvPr id="10" name="Содержимое 9" descr="Новый рисунок (34).bmp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142976" y="1785926"/>
            <a:ext cx="2342692" cy="245737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 algn="ctr">
              <a:buNone/>
            </a:pPr>
            <a:r>
              <a:rPr lang="uk-UA" b="1" dirty="0" smtClean="0">
                <a:solidFill>
                  <a:srgbClr val="7030A0"/>
                </a:solidFill>
              </a:rPr>
              <a:t>ПЛАН УРОКУ</a:t>
            </a:r>
          </a:p>
          <a:p>
            <a:pPr lvl="0">
              <a:buNone/>
            </a:pPr>
            <a:endParaRPr lang="uk-UA" dirty="0" smtClean="0"/>
          </a:p>
          <a:p>
            <a:pPr lvl="0"/>
            <a:r>
              <a:rPr lang="uk-UA" dirty="0" smtClean="0">
                <a:solidFill>
                  <a:srgbClr val="0070C0"/>
                </a:solidFill>
              </a:rPr>
              <a:t>Що </a:t>
            </a:r>
            <a:r>
              <a:rPr lang="uk-UA" dirty="0" smtClean="0">
                <a:solidFill>
                  <a:srgbClr val="0070C0"/>
                </a:solidFill>
              </a:rPr>
              <a:t>таке права і свободи людини.</a:t>
            </a:r>
            <a:endParaRPr lang="ru-RU" dirty="0" smtClean="0">
              <a:solidFill>
                <a:srgbClr val="0070C0"/>
              </a:solidFill>
            </a:endParaRPr>
          </a:p>
          <a:p>
            <a:pPr lvl="0"/>
            <a:r>
              <a:rPr lang="uk-UA" dirty="0" smtClean="0">
                <a:solidFill>
                  <a:srgbClr val="0070C0"/>
                </a:solidFill>
              </a:rPr>
              <a:t>Загальна декларація прав людини та Конвенція ООН про права людини.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uk-UA" dirty="0" smtClean="0">
                <a:solidFill>
                  <a:srgbClr val="0070C0"/>
                </a:solidFill>
              </a:rPr>
              <a:t>Як захищаються права і свободи людини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5" name="Рисунок 4" descr="Новый рисунок (8)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285728"/>
            <a:ext cx="2071702" cy="50006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u="sng" dirty="0" smtClean="0">
                <a:solidFill>
                  <a:srgbClr val="7030A0"/>
                </a:solidFill>
              </a:rPr>
              <a:t>Побудова «Правового сонця»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>
                <a:solidFill>
                  <a:schemeClr val="tx1"/>
                </a:solidFill>
              </a:rPr>
              <a:t> Які ж права і свободи потрібні людині?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imgr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2976" y="1568392"/>
            <a:ext cx="6500858" cy="455223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Новый рисунок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285728"/>
            <a:ext cx="7715304" cy="1219048"/>
          </a:xfrm>
        </p:spPr>
      </p:pic>
      <p:pic>
        <p:nvPicPr>
          <p:cNvPr id="8" name="Содержимое 7" descr="imgres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785786" y="1643050"/>
            <a:ext cx="2813558" cy="2286016"/>
          </a:xfrm>
        </p:spPr>
      </p:pic>
      <p:pic>
        <p:nvPicPr>
          <p:cNvPr id="9" name="Рисунок 8" descr="imgr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7620" y="3143248"/>
            <a:ext cx="2109798" cy="2966903"/>
          </a:xfrm>
          <a:prstGeom prst="rect">
            <a:avLst/>
          </a:prstGeom>
        </p:spPr>
      </p:pic>
      <p:pic>
        <p:nvPicPr>
          <p:cNvPr id="10" name="Рисунок 9" descr="imgr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6512" y="1392880"/>
            <a:ext cx="2071702" cy="319339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uk-UA" b="1" i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uk-UA" b="1" i="1" u="sng" dirty="0" smtClean="0">
                <a:solidFill>
                  <a:srgbClr val="0070C0"/>
                </a:solidFill>
              </a:rPr>
              <a:t>ВИДИ ПРАВ ЛЮДИНИ</a:t>
            </a:r>
          </a:p>
          <a:p>
            <a:pPr>
              <a:buNone/>
            </a:pPr>
            <a:endParaRPr lang="uk-UA" b="1" i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uk-UA" sz="2000" b="1" dirty="0" smtClean="0"/>
              <a:t>о</a:t>
            </a:r>
            <a:r>
              <a:rPr lang="uk-UA" sz="2000" b="1" dirty="0" smtClean="0"/>
              <a:t>собисті                      політичні                   економічні</a:t>
            </a:r>
          </a:p>
          <a:p>
            <a:pPr algn="ctr">
              <a:buNone/>
            </a:pPr>
            <a:endParaRPr lang="uk-UA" sz="2000" b="1" dirty="0" smtClean="0"/>
          </a:p>
          <a:p>
            <a:pPr algn="ctr">
              <a:buNone/>
            </a:pPr>
            <a:r>
              <a:rPr lang="uk-UA" sz="2000" b="1" dirty="0" smtClean="0"/>
              <a:t>   </a:t>
            </a:r>
          </a:p>
          <a:p>
            <a:pPr>
              <a:buNone/>
            </a:pPr>
            <a:r>
              <a:rPr lang="uk-UA" sz="2000" b="1" dirty="0" smtClean="0"/>
              <a:t>                          соціальні                       культурні</a:t>
            </a:r>
            <a:endParaRPr lang="ru-RU" sz="2000" b="1" dirty="0" smtClean="0"/>
          </a:p>
          <a:p>
            <a:pPr>
              <a:buNone/>
            </a:pPr>
            <a:endParaRPr lang="ru-RU" sz="2000" b="1" i="1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Новый рисунок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8072494" cy="1219048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 rot="10800000" flipV="1">
            <a:off x="1785918" y="2428868"/>
            <a:ext cx="2500330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286248" y="2428868"/>
            <a:ext cx="2500330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4000496" y="271462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2428860" y="2428868"/>
            <a:ext cx="1857388" cy="1714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4214810" y="2500306"/>
            <a:ext cx="1643074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i="1" dirty="0" smtClean="0"/>
              <a:t> </a:t>
            </a:r>
            <a:r>
              <a:rPr lang="uk-UA" b="1" i="1" dirty="0" smtClean="0">
                <a:solidFill>
                  <a:srgbClr val="7030A0"/>
                </a:solidFill>
              </a:rPr>
              <a:t>Аналіз </a:t>
            </a:r>
            <a:r>
              <a:rPr lang="uk-UA" b="1" i="1" dirty="0" smtClean="0">
                <a:solidFill>
                  <a:srgbClr val="7030A0"/>
                </a:solidFill>
              </a:rPr>
              <a:t>ситуацій</a:t>
            </a:r>
            <a:endParaRPr lang="ru-RU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uk-UA" i="1" dirty="0" smtClean="0"/>
              <a:t>Кожна група розглядає ситуації і спираючись на вже наявні у вас знання із попередньої теми. Висловіть свою думку, чи виявляються в них якісь особливі потреби, чи потребують захисту в цих ситуаціях особливі, відмінні від загальних, права</a:t>
            </a:r>
            <a:r>
              <a:rPr lang="uk-UA" dirty="0" smtClean="0"/>
              <a:t>.</a:t>
            </a:r>
            <a:endParaRPr lang="ru-RU" dirty="0" smtClean="0"/>
          </a:p>
          <a:p>
            <a:r>
              <a:rPr lang="uk-UA" b="1" dirty="0" smtClean="0"/>
              <a:t>Картка 1.</a:t>
            </a:r>
            <a:r>
              <a:rPr lang="uk-UA" dirty="0" smtClean="0"/>
              <a:t> 15-річний юнак затриманий міліцією за підозрою у вчиненні крадіжки з магазину. Слідчий планує провести допит, а також підготував звернення до суду з клопотанням про утримання хлопця під вартою.</a:t>
            </a:r>
            <a:endParaRPr lang="ru-RU" dirty="0" smtClean="0"/>
          </a:p>
          <a:p>
            <a:r>
              <a:rPr lang="uk-UA" b="1" dirty="0" smtClean="0"/>
              <a:t>Картка 2.</a:t>
            </a:r>
            <a:r>
              <a:rPr lang="uk-UA" dirty="0" smtClean="0"/>
              <a:t> 12-річна дівчина потрапила в лікарню. Лікарі вважають, що їй потрібна термінова операція  та складне лікування.</a:t>
            </a:r>
            <a:endParaRPr lang="ru-RU" dirty="0" smtClean="0"/>
          </a:p>
          <a:p>
            <a:r>
              <a:rPr lang="uk-UA" b="1" dirty="0" smtClean="0"/>
              <a:t>Картка 3.</a:t>
            </a:r>
            <a:r>
              <a:rPr lang="uk-UA" dirty="0" smtClean="0"/>
              <a:t> Батьки 5-річної дівчинки та 17-річного хлопця потрапили в автокатастрофу  та загинули. Діти залишилися жити зі своїми бабусею та дідусем. У спадщину їм залишився будинок і домашні речі.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Новый рисунок (8)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285728"/>
            <a:ext cx="2286016" cy="542928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b="1" i="1" dirty="0" smtClean="0"/>
              <a:t>Робота з Конституцією </a:t>
            </a:r>
            <a:r>
              <a:rPr lang="uk-UA" b="1" i="1" dirty="0" smtClean="0"/>
              <a:t>України</a:t>
            </a:r>
            <a:endParaRPr lang="ru-RU" b="1" dirty="0" smtClean="0"/>
          </a:p>
          <a:p>
            <a:pPr>
              <a:buNone/>
            </a:pPr>
            <a:r>
              <a:rPr lang="uk-UA" sz="1800" dirty="0" smtClean="0"/>
              <a:t> </a:t>
            </a:r>
            <a:r>
              <a:rPr lang="uk-UA" sz="1800" dirty="0" smtClean="0"/>
              <a:t>В</a:t>
            </a:r>
            <a:r>
              <a:rPr lang="uk-UA" sz="1800" dirty="0" smtClean="0"/>
              <a:t>ідкрити Конституцію України, опрацювати ст.55, 92, 101, 102, 116і дати відповіді на запитання:</a:t>
            </a:r>
          </a:p>
          <a:p>
            <a:pPr>
              <a:buNone/>
            </a:pPr>
            <a:endParaRPr lang="ru-RU" sz="1800" dirty="0" smtClean="0"/>
          </a:p>
          <a:p>
            <a:pPr lvl="0"/>
            <a:r>
              <a:rPr lang="uk-UA" sz="2000" dirty="0" smtClean="0"/>
              <a:t>Ким </a:t>
            </a:r>
            <a:r>
              <a:rPr lang="uk-UA" sz="2000" dirty="0" smtClean="0"/>
              <a:t>гарантуються і захищаються права і свободи людини?</a:t>
            </a:r>
            <a:endParaRPr lang="ru-RU" sz="2000" dirty="0" smtClean="0"/>
          </a:p>
          <a:p>
            <a:pPr lvl="0"/>
            <a:r>
              <a:rPr lang="uk-UA" sz="2000" dirty="0" smtClean="0"/>
              <a:t>До кого може звертатись людина для захисту своїх прав?</a:t>
            </a:r>
            <a:endParaRPr lang="ru-RU" sz="2000" dirty="0" smtClean="0"/>
          </a:p>
          <a:p>
            <a:pPr lvl="0"/>
            <a:r>
              <a:rPr lang="uk-UA" sz="2000" dirty="0" smtClean="0"/>
              <a:t>Доповніть фрагментами із Конституції перелік державних органів та посадових осіб, діяльність яких спрямована на захист прав і свобод людини.</a:t>
            </a:r>
            <a:endParaRPr lang="ru-RU" sz="2000" dirty="0" smtClean="0"/>
          </a:p>
          <a:p>
            <a:endParaRPr lang="ru-RU" dirty="0"/>
          </a:p>
        </p:txBody>
      </p:sp>
      <p:pic>
        <p:nvPicPr>
          <p:cNvPr id="5" name="Рисунок 4" descr="Новый рисунок (8)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285728"/>
            <a:ext cx="2286016" cy="5429288"/>
          </a:xfrm>
          <a:prstGeom prst="rect">
            <a:avLst/>
          </a:prstGeom>
        </p:spPr>
      </p:pic>
      <p:pic>
        <p:nvPicPr>
          <p:cNvPr id="6" name="Рисунок 5" descr="imgr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4200525"/>
            <a:ext cx="1724025" cy="265747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305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Урок 1 Права і свободи людини</vt:lpstr>
      <vt:lpstr>Слайд 2</vt:lpstr>
      <vt:lpstr>Слайд 3</vt:lpstr>
      <vt:lpstr>Слайд 4</vt:lpstr>
      <vt:lpstr>Побудова «Правового сонця»  Які ж права і свободи потрібні людині? 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DNA7 X86</cp:lastModifiedBy>
  <cp:revision>13</cp:revision>
  <dcterms:created xsi:type="dcterms:W3CDTF">2014-10-04T17:18:03Z</dcterms:created>
  <dcterms:modified xsi:type="dcterms:W3CDTF">2014-10-04T18:16:06Z</dcterms:modified>
</cp:coreProperties>
</file>