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4FF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74FF9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14678" y="357166"/>
            <a:ext cx="4457704" cy="4929222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FF00"/>
                </a:solidFill>
              </a:rPr>
              <a:t>Урок 3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uk-UA" b="1" dirty="0" smtClean="0">
                <a:solidFill>
                  <a:srgbClr val="002060"/>
                </a:solidFill>
              </a:rPr>
              <a:t>Конституційні </a:t>
            </a:r>
            <a:r>
              <a:rPr lang="uk-UA" b="1" dirty="0" smtClean="0">
                <a:solidFill>
                  <a:srgbClr val="002060"/>
                </a:solidFill>
              </a:rPr>
              <a:t>права і свободи, обов’язки людини і громадянина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2857488" y="3967153"/>
            <a:ext cx="35719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1028" name="Picture 4" descr="C:\Documents and Settings\Учитель\Рабочий стол\орнаменти\Gimn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-214346" y="0"/>
            <a:ext cx="3835067" cy="3643314"/>
          </a:xfrm>
          <a:prstGeom prst="rect">
            <a:avLst/>
          </a:prstGeom>
          <a:noFill/>
          <a:effectLst>
            <a:softEdge rad="317500"/>
          </a:effectLst>
        </p:spPr>
      </p:pic>
      <p:grpSp>
        <p:nvGrpSpPr>
          <p:cNvPr id="15" name="Группа 14"/>
          <p:cNvGrpSpPr/>
          <p:nvPr/>
        </p:nvGrpSpPr>
        <p:grpSpPr>
          <a:xfrm rot="16200000">
            <a:off x="4929199" y="2643196"/>
            <a:ext cx="6858000" cy="1571605"/>
            <a:chOff x="2" y="5857890"/>
            <a:chExt cx="9143998" cy="1000111"/>
          </a:xfrm>
        </p:grpSpPr>
        <p:pic>
          <p:nvPicPr>
            <p:cNvPr id="16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892989" y="4964903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17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3464724" y="4964905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18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6036492" y="4964903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19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 b="50000"/>
            <a:stretch>
              <a:fillRect/>
            </a:stretch>
          </p:blipFill>
          <p:spPr bwMode="auto">
            <a:xfrm rot="16200000">
              <a:off x="7947425" y="5661425"/>
              <a:ext cx="1000109" cy="1393041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1000108"/>
            <a:ext cx="5357818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 </a:t>
            </a:r>
            <a:r>
              <a:rPr lang="uk-UA" dirty="0" smtClean="0">
                <a:solidFill>
                  <a:srgbClr val="FFFF00"/>
                </a:solidFill>
              </a:rPr>
              <a:t>Г</a:t>
            </a:r>
            <a:r>
              <a:rPr lang="uk-UA" dirty="0" smtClean="0">
                <a:solidFill>
                  <a:srgbClr val="FFFF00"/>
                </a:solidFill>
              </a:rPr>
              <a:t>ра </a:t>
            </a:r>
            <a:r>
              <a:rPr lang="uk-UA" dirty="0" smtClean="0">
                <a:solidFill>
                  <a:srgbClr val="FFFF00"/>
                </a:solidFill>
              </a:rPr>
              <a:t>«Що? Де? Коли</a:t>
            </a:r>
            <a:r>
              <a:rPr lang="uk-UA" dirty="0" smtClean="0">
                <a:solidFill>
                  <a:srgbClr val="FFFF00"/>
                </a:solidFill>
              </a:rPr>
              <a:t>?»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071538" y="1714489"/>
            <a:ext cx="6143668" cy="3929090"/>
          </a:xfrm>
        </p:spPr>
        <p:txBody>
          <a:bodyPr>
            <a:normAutofit fontScale="32500" lnSpcReduction="20000"/>
          </a:bodyPr>
          <a:lstStyle/>
          <a:p>
            <a:pPr lvl="0"/>
            <a:r>
              <a:rPr lang="uk-UA" sz="5500" dirty="0" smtClean="0">
                <a:solidFill>
                  <a:srgbClr val="002060"/>
                </a:solidFill>
              </a:rPr>
              <a:t>Що </a:t>
            </a:r>
            <a:r>
              <a:rPr lang="uk-UA" sz="5500" dirty="0" smtClean="0">
                <a:solidFill>
                  <a:srgbClr val="002060"/>
                </a:solidFill>
              </a:rPr>
              <a:t>таке «права людини»?</a:t>
            </a:r>
            <a:endParaRPr lang="ru-RU" sz="5500" dirty="0" smtClean="0">
              <a:solidFill>
                <a:srgbClr val="002060"/>
              </a:solidFill>
            </a:endParaRPr>
          </a:p>
          <a:p>
            <a:pPr lvl="0"/>
            <a:r>
              <a:rPr lang="uk-UA" sz="5500" dirty="0" smtClean="0">
                <a:solidFill>
                  <a:srgbClr val="002060"/>
                </a:solidFill>
              </a:rPr>
              <a:t>Де прийнята і ким Конституція України?</a:t>
            </a:r>
            <a:endParaRPr lang="ru-RU" sz="5500" dirty="0" smtClean="0">
              <a:solidFill>
                <a:srgbClr val="002060"/>
              </a:solidFill>
            </a:endParaRPr>
          </a:p>
          <a:p>
            <a:pPr lvl="0"/>
            <a:r>
              <a:rPr lang="uk-UA" sz="5500" dirty="0" smtClean="0">
                <a:solidFill>
                  <a:srgbClr val="002060"/>
                </a:solidFill>
              </a:rPr>
              <a:t>Коли була прийнята Конституція України?</a:t>
            </a:r>
            <a:endParaRPr lang="ru-RU" sz="5500" dirty="0" smtClean="0">
              <a:solidFill>
                <a:srgbClr val="002060"/>
              </a:solidFill>
            </a:endParaRPr>
          </a:p>
          <a:p>
            <a:pPr lvl="0"/>
            <a:r>
              <a:rPr lang="uk-UA" sz="5500" dirty="0" smtClean="0">
                <a:solidFill>
                  <a:srgbClr val="002060"/>
                </a:solidFill>
              </a:rPr>
              <a:t>Що таке «Загальна декларація прав людини»?</a:t>
            </a:r>
            <a:endParaRPr lang="ru-RU" sz="5500" dirty="0" smtClean="0">
              <a:solidFill>
                <a:srgbClr val="002060"/>
              </a:solidFill>
            </a:endParaRPr>
          </a:p>
          <a:p>
            <a:pPr lvl="0"/>
            <a:r>
              <a:rPr lang="uk-UA" sz="5500" dirty="0" smtClean="0">
                <a:solidFill>
                  <a:srgbClr val="002060"/>
                </a:solidFill>
              </a:rPr>
              <a:t>Де і ким була прийнята «Загальна декларація прав людини»?</a:t>
            </a:r>
            <a:endParaRPr lang="ru-RU" sz="5500" dirty="0" smtClean="0">
              <a:solidFill>
                <a:srgbClr val="002060"/>
              </a:solidFill>
            </a:endParaRPr>
          </a:p>
          <a:p>
            <a:pPr lvl="0"/>
            <a:r>
              <a:rPr lang="uk-UA" sz="5500" dirty="0" smtClean="0">
                <a:solidFill>
                  <a:srgbClr val="002060"/>
                </a:solidFill>
              </a:rPr>
              <a:t>Коли була прийнята «Загальна декларація прав людини»?</a:t>
            </a:r>
            <a:endParaRPr lang="ru-RU" sz="5500" dirty="0" smtClean="0">
              <a:solidFill>
                <a:srgbClr val="002060"/>
              </a:solidFill>
            </a:endParaRPr>
          </a:p>
          <a:p>
            <a:pPr lvl="0"/>
            <a:r>
              <a:rPr lang="uk-UA" sz="5500" dirty="0" smtClean="0">
                <a:solidFill>
                  <a:srgbClr val="002060"/>
                </a:solidFill>
              </a:rPr>
              <a:t>Що таке «Конвенція ООН про права дитини»?</a:t>
            </a:r>
            <a:endParaRPr lang="ru-RU" sz="5500" dirty="0" smtClean="0">
              <a:solidFill>
                <a:srgbClr val="002060"/>
              </a:solidFill>
            </a:endParaRPr>
          </a:p>
          <a:p>
            <a:pPr lvl="0"/>
            <a:r>
              <a:rPr lang="uk-UA" sz="5500" dirty="0" smtClean="0">
                <a:solidFill>
                  <a:srgbClr val="002060"/>
                </a:solidFill>
              </a:rPr>
              <a:t>Де і ким була прийнята «Конвенція ООН про права дитини»?</a:t>
            </a:r>
            <a:endParaRPr lang="ru-RU" sz="5500" dirty="0" smtClean="0">
              <a:solidFill>
                <a:srgbClr val="002060"/>
              </a:solidFill>
            </a:endParaRPr>
          </a:p>
          <a:p>
            <a:pPr lvl="0"/>
            <a:r>
              <a:rPr lang="uk-UA" sz="5500" dirty="0" smtClean="0">
                <a:solidFill>
                  <a:srgbClr val="002060"/>
                </a:solidFill>
              </a:rPr>
              <a:t>Коли була прийнята «Конвенція ООН про права дитини»?</a:t>
            </a:r>
            <a:endParaRPr lang="ru-RU" sz="55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 smtClean="0"/>
          </a:p>
        </p:txBody>
      </p:sp>
      <p:grpSp>
        <p:nvGrpSpPr>
          <p:cNvPr id="15" name="Группа 14"/>
          <p:cNvGrpSpPr/>
          <p:nvPr/>
        </p:nvGrpSpPr>
        <p:grpSpPr>
          <a:xfrm>
            <a:off x="2" y="6072206"/>
            <a:ext cx="9143998" cy="785795"/>
            <a:chOff x="2" y="5857890"/>
            <a:chExt cx="9143998" cy="1000111"/>
          </a:xfrm>
        </p:grpSpPr>
        <p:pic>
          <p:nvPicPr>
            <p:cNvPr id="16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892989" y="4964903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17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3464724" y="4964905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18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6036492" y="4964903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19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 b="50000"/>
            <a:stretch>
              <a:fillRect/>
            </a:stretch>
          </p:blipFill>
          <p:spPr bwMode="auto">
            <a:xfrm rot="16200000">
              <a:off x="7947425" y="5661425"/>
              <a:ext cx="1000109" cy="1393041"/>
            </a:xfrm>
            <a:prstGeom prst="rect">
              <a:avLst/>
            </a:prstGeom>
            <a:noFill/>
          </p:spPr>
        </p:pic>
      </p:grpSp>
      <p:grpSp>
        <p:nvGrpSpPr>
          <p:cNvPr id="25" name="Группа 24"/>
          <p:cNvGrpSpPr/>
          <p:nvPr/>
        </p:nvGrpSpPr>
        <p:grpSpPr>
          <a:xfrm rot="16200000">
            <a:off x="5250670" y="2964667"/>
            <a:ext cx="6858000" cy="928664"/>
            <a:chOff x="2" y="5857890"/>
            <a:chExt cx="9143998" cy="1000111"/>
          </a:xfrm>
        </p:grpSpPr>
        <p:pic>
          <p:nvPicPr>
            <p:cNvPr id="26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892989" y="4964903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27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3464724" y="4964905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28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6036492" y="4964903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29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 b="50000"/>
            <a:stretch>
              <a:fillRect/>
            </a:stretch>
          </p:blipFill>
          <p:spPr bwMode="auto">
            <a:xfrm rot="16200000">
              <a:off x="7947425" y="5661425"/>
              <a:ext cx="1000109" cy="1393041"/>
            </a:xfrm>
            <a:prstGeom prst="rect">
              <a:avLst/>
            </a:prstGeom>
            <a:noFill/>
          </p:spPr>
        </p:pic>
      </p:grpSp>
      <p:pic>
        <p:nvPicPr>
          <p:cNvPr id="30" name="Picture 4" descr="C:\Documents and Settings\Учитель\Рабочий стол\орнаменти\Gimn.jp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0" y="0"/>
            <a:ext cx="2030317" cy="1928802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14678" y="357166"/>
            <a:ext cx="4457704" cy="4929222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2857488" y="3967153"/>
            <a:ext cx="35719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1028" name="Picture 4" descr="C:\Documents and Settings\Учитель\Рабочий стол\орнаменти\Gimn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42845" y="1"/>
            <a:ext cx="1857387" cy="1764518"/>
          </a:xfrm>
          <a:prstGeom prst="rect">
            <a:avLst/>
          </a:prstGeom>
          <a:noFill/>
          <a:effectLst>
            <a:softEdge rad="317500"/>
          </a:effectLst>
        </p:spPr>
      </p:pic>
      <p:grpSp>
        <p:nvGrpSpPr>
          <p:cNvPr id="4" name="Группа 14"/>
          <p:cNvGrpSpPr/>
          <p:nvPr/>
        </p:nvGrpSpPr>
        <p:grpSpPr>
          <a:xfrm rot="16200000">
            <a:off x="4929199" y="2643196"/>
            <a:ext cx="6858000" cy="1571605"/>
            <a:chOff x="2" y="5857890"/>
            <a:chExt cx="9143998" cy="1000111"/>
          </a:xfrm>
        </p:grpSpPr>
        <p:pic>
          <p:nvPicPr>
            <p:cNvPr id="16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892989" y="4964903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17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3464724" y="4964905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18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6036492" y="4964903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19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 b="50000"/>
            <a:stretch>
              <a:fillRect/>
            </a:stretch>
          </p:blipFill>
          <p:spPr bwMode="auto">
            <a:xfrm rot="16200000">
              <a:off x="7947425" y="5661425"/>
              <a:ext cx="1000109" cy="1393041"/>
            </a:xfrm>
            <a:prstGeom prst="rect">
              <a:avLst/>
            </a:prstGeom>
            <a:noFill/>
          </p:spPr>
        </p:pic>
      </p:grpSp>
      <p:pic>
        <p:nvPicPr>
          <p:cNvPr id="10" name="Рисунок 9" descr="Новый рисунок (18)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4414" y="1142984"/>
            <a:ext cx="6184623" cy="45033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357166"/>
            <a:ext cx="6357982" cy="10001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uk-UA" i="1" dirty="0" smtClean="0"/>
              <a:t> </a:t>
            </a:r>
            <a:r>
              <a:rPr lang="uk-UA" i="1" dirty="0" smtClean="0">
                <a:solidFill>
                  <a:schemeClr val="accent6">
                    <a:lumMod val="75000"/>
                  </a:schemeClr>
                </a:solidFill>
              </a:rPr>
              <a:t>Аналіз правової ситуації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071538" y="1714489"/>
            <a:ext cx="6143668" cy="392909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		Після </a:t>
            </a:r>
            <a:r>
              <a:rPr lang="uk-UA" dirty="0" smtClean="0"/>
              <a:t>закінчення середньої школи Ігор мріяв стати ветеринаром, але до Аграрного університету не пройшов за конкурсом і влаштувався на роботу до Сумського зоопарку. Навесні він отримав повістку районного військового комісаріату про призов до лав збройних сил України. У </a:t>
            </a:r>
            <a:r>
              <a:rPr lang="uk-UA" dirty="0" err="1" smtClean="0"/>
              <a:t>райвійськкомісаріаті</a:t>
            </a:r>
            <a:r>
              <a:rPr lang="uk-UA" dirty="0" smtClean="0"/>
              <a:t> Ігор заявив, що служити в армії не може, через те що він ось уже два роки є активістом пацифістської молодіжної організації «Прощай, зброє!», і попросив направити його на альтернативну Службу».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 </a:t>
            </a: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grpSp>
        <p:nvGrpSpPr>
          <p:cNvPr id="3" name="Группа 14"/>
          <p:cNvGrpSpPr/>
          <p:nvPr/>
        </p:nvGrpSpPr>
        <p:grpSpPr>
          <a:xfrm>
            <a:off x="2" y="6072206"/>
            <a:ext cx="9143998" cy="785795"/>
            <a:chOff x="2" y="5857890"/>
            <a:chExt cx="9143998" cy="1000111"/>
          </a:xfrm>
        </p:grpSpPr>
        <p:pic>
          <p:nvPicPr>
            <p:cNvPr id="16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892989" y="4964903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17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3464724" y="4964905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18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6036492" y="4964903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19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 b="50000"/>
            <a:stretch>
              <a:fillRect/>
            </a:stretch>
          </p:blipFill>
          <p:spPr bwMode="auto">
            <a:xfrm rot="16200000">
              <a:off x="7947425" y="5661425"/>
              <a:ext cx="1000109" cy="1393041"/>
            </a:xfrm>
            <a:prstGeom prst="rect">
              <a:avLst/>
            </a:prstGeom>
            <a:noFill/>
          </p:spPr>
        </p:pic>
      </p:grpSp>
      <p:grpSp>
        <p:nvGrpSpPr>
          <p:cNvPr id="4" name="Группа 24"/>
          <p:cNvGrpSpPr/>
          <p:nvPr/>
        </p:nvGrpSpPr>
        <p:grpSpPr>
          <a:xfrm rot="16200000">
            <a:off x="5250670" y="2964667"/>
            <a:ext cx="6858000" cy="928664"/>
            <a:chOff x="2" y="5857890"/>
            <a:chExt cx="9143998" cy="1000111"/>
          </a:xfrm>
        </p:grpSpPr>
        <p:pic>
          <p:nvPicPr>
            <p:cNvPr id="26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892989" y="4964903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27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3464724" y="4964905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28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6036492" y="4964903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29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 b="50000"/>
            <a:stretch>
              <a:fillRect/>
            </a:stretch>
          </p:blipFill>
          <p:spPr bwMode="auto">
            <a:xfrm rot="16200000">
              <a:off x="7947425" y="5661425"/>
              <a:ext cx="1000109" cy="1393041"/>
            </a:xfrm>
            <a:prstGeom prst="rect">
              <a:avLst/>
            </a:prstGeom>
            <a:noFill/>
          </p:spPr>
        </p:pic>
      </p:grpSp>
      <p:pic>
        <p:nvPicPr>
          <p:cNvPr id="30" name="Picture 4" descr="C:\Documents and Settings\Учитель\Рабочий стол\орнаменти\Gimn.jp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0" y="0"/>
            <a:ext cx="2030317" cy="1928802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357166"/>
            <a:ext cx="6357982" cy="1000132"/>
          </a:xfrm>
        </p:spPr>
        <p:txBody>
          <a:bodyPr>
            <a:normAutofit fontScale="90000"/>
          </a:bodyPr>
          <a:lstStyle/>
          <a:p>
            <a:r>
              <a:rPr lang="uk-UA" sz="3600" i="1" dirty="0" smtClean="0"/>
              <a:t/>
            </a:r>
            <a:br>
              <a:rPr lang="uk-UA" sz="3600" i="1" dirty="0" smtClean="0"/>
            </a:br>
            <a:r>
              <a:rPr lang="uk-UA" sz="3600" i="1" dirty="0" smtClean="0"/>
              <a:t/>
            </a:r>
            <a:br>
              <a:rPr lang="uk-UA" sz="3600" i="1" dirty="0" smtClean="0"/>
            </a:br>
            <a:r>
              <a:rPr lang="uk-UA" sz="3600" i="1" dirty="0" smtClean="0"/>
              <a:t/>
            </a:r>
            <a:br>
              <a:rPr lang="uk-UA" sz="3600" i="1" dirty="0" smtClean="0"/>
            </a:br>
            <a:r>
              <a:rPr lang="uk-UA" sz="3600" i="1" dirty="0" smtClean="0">
                <a:solidFill>
                  <a:schemeClr val="accent6">
                    <a:lumMod val="75000"/>
                  </a:schemeClr>
                </a:solidFill>
              </a:rPr>
              <a:t>Робота </a:t>
            </a:r>
            <a:r>
              <a:rPr lang="uk-UA" sz="3600" i="1" dirty="0" smtClean="0">
                <a:solidFill>
                  <a:schemeClr val="accent6">
                    <a:lumMod val="75000"/>
                  </a:schemeClr>
                </a:solidFill>
              </a:rPr>
              <a:t>в групах з Конституцією України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i="1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071538" y="1714489"/>
            <a:ext cx="7000924" cy="392909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uk-UA" dirty="0" smtClean="0"/>
              <a:t>		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 </a:t>
            </a:r>
            <a:endParaRPr lang="ru-RU" dirty="0" smtClean="0"/>
          </a:p>
          <a:p>
            <a:pPr lvl="0"/>
            <a:r>
              <a:rPr lang="uk-UA" sz="4900" i="1" dirty="0" smtClean="0"/>
              <a:t>Група «Яблучка»:</a:t>
            </a:r>
            <a:r>
              <a:rPr lang="uk-UA" sz="4900" dirty="0" smtClean="0"/>
              <a:t> проаналізувати ст.23,27 – 33, дати цим статтям заголовок, який би відображав суть статей, коротко прокоментувати опрацьовані права та свободи</a:t>
            </a:r>
            <a:r>
              <a:rPr lang="uk-UA" sz="4900" dirty="0" smtClean="0"/>
              <a:t>.</a:t>
            </a:r>
          </a:p>
          <a:p>
            <a:pPr lvl="0"/>
            <a:endParaRPr lang="ru-RU" sz="4900" dirty="0" smtClean="0"/>
          </a:p>
          <a:p>
            <a:pPr lvl="0"/>
            <a:r>
              <a:rPr lang="uk-UA" sz="4900" i="1" dirty="0" smtClean="0"/>
              <a:t>Група «Груші»:</a:t>
            </a:r>
            <a:r>
              <a:rPr lang="uk-UA" sz="4900" dirty="0" smtClean="0"/>
              <a:t> проаналізувати ст.34 - 40 , дати цим статтям заголовок, який би відображав суть статей, коротко прокоментувати опрацьовані права та свободи</a:t>
            </a:r>
            <a:r>
              <a:rPr lang="uk-UA" sz="4900" dirty="0" smtClean="0"/>
              <a:t>.</a:t>
            </a:r>
          </a:p>
          <a:p>
            <a:pPr lvl="0"/>
            <a:endParaRPr lang="ru-RU" sz="4900" dirty="0" smtClean="0"/>
          </a:p>
          <a:p>
            <a:pPr lvl="0"/>
            <a:r>
              <a:rPr lang="uk-UA" sz="4900" i="1" dirty="0" smtClean="0"/>
              <a:t>Група </a:t>
            </a:r>
            <a:r>
              <a:rPr lang="uk-UA" sz="4900" i="1" dirty="0" smtClean="0"/>
              <a:t>«Сливи»:</a:t>
            </a:r>
            <a:r>
              <a:rPr lang="uk-UA" sz="4900" dirty="0" smtClean="0"/>
              <a:t> проаналізувати ст.41 - 44, дати цим статтям заголовок, який би відображав суть статей, коротко прокоментувати опрацьовані права та свободи</a:t>
            </a:r>
            <a:r>
              <a:rPr lang="uk-UA" sz="4900" dirty="0" smtClean="0"/>
              <a:t>.</a:t>
            </a:r>
          </a:p>
          <a:p>
            <a:pPr lvl="0"/>
            <a:endParaRPr lang="ru-RU" sz="4900" dirty="0" smtClean="0"/>
          </a:p>
          <a:p>
            <a:pPr lvl="0"/>
            <a:r>
              <a:rPr lang="uk-UA" sz="4900" i="1" dirty="0" smtClean="0"/>
              <a:t>Група «Вишеньки»:</a:t>
            </a:r>
            <a:r>
              <a:rPr lang="uk-UA" sz="4900" dirty="0" smtClean="0"/>
              <a:t> проаналізувати ст.45 - 49, дати цим статтям заголовок, який би відображав суть статей, коротко прокоментувати опрацьовані права та свободи.</a:t>
            </a:r>
            <a:endParaRPr lang="ru-RU" sz="4900" dirty="0" smtClean="0"/>
          </a:p>
          <a:p>
            <a:pPr>
              <a:buNone/>
            </a:pPr>
            <a:r>
              <a:rPr lang="uk-UA" sz="4900" dirty="0" smtClean="0"/>
              <a:t> </a:t>
            </a:r>
            <a:endParaRPr lang="ru-RU" sz="4900" dirty="0" smtClean="0"/>
          </a:p>
          <a:p>
            <a:pPr>
              <a:buNone/>
            </a:pPr>
            <a:endParaRPr lang="ru-RU" dirty="0" smtClean="0"/>
          </a:p>
        </p:txBody>
      </p:sp>
      <p:grpSp>
        <p:nvGrpSpPr>
          <p:cNvPr id="3" name="Группа 14"/>
          <p:cNvGrpSpPr/>
          <p:nvPr/>
        </p:nvGrpSpPr>
        <p:grpSpPr>
          <a:xfrm>
            <a:off x="2" y="6072206"/>
            <a:ext cx="9143998" cy="785795"/>
            <a:chOff x="2" y="5857890"/>
            <a:chExt cx="9143998" cy="1000111"/>
          </a:xfrm>
        </p:grpSpPr>
        <p:pic>
          <p:nvPicPr>
            <p:cNvPr id="16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892989" y="4964903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17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3464724" y="4964905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18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6036492" y="4964903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19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 b="50000"/>
            <a:stretch>
              <a:fillRect/>
            </a:stretch>
          </p:blipFill>
          <p:spPr bwMode="auto">
            <a:xfrm rot="16200000">
              <a:off x="7947425" y="5661425"/>
              <a:ext cx="1000109" cy="1393041"/>
            </a:xfrm>
            <a:prstGeom prst="rect">
              <a:avLst/>
            </a:prstGeom>
            <a:noFill/>
          </p:spPr>
        </p:pic>
      </p:grpSp>
      <p:grpSp>
        <p:nvGrpSpPr>
          <p:cNvPr id="4" name="Группа 24"/>
          <p:cNvGrpSpPr/>
          <p:nvPr/>
        </p:nvGrpSpPr>
        <p:grpSpPr>
          <a:xfrm rot="16200000">
            <a:off x="5250670" y="2964667"/>
            <a:ext cx="6858000" cy="928664"/>
            <a:chOff x="2" y="5857890"/>
            <a:chExt cx="9143998" cy="1000111"/>
          </a:xfrm>
        </p:grpSpPr>
        <p:pic>
          <p:nvPicPr>
            <p:cNvPr id="26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892989" y="4964903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27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3464724" y="4964905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28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6036492" y="4964903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29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 b="50000"/>
            <a:stretch>
              <a:fillRect/>
            </a:stretch>
          </p:blipFill>
          <p:spPr bwMode="auto">
            <a:xfrm rot="16200000">
              <a:off x="7947425" y="5661425"/>
              <a:ext cx="1000109" cy="1393041"/>
            </a:xfrm>
            <a:prstGeom prst="rect">
              <a:avLst/>
            </a:prstGeom>
            <a:noFill/>
          </p:spPr>
        </p:pic>
      </p:grpSp>
      <p:pic>
        <p:nvPicPr>
          <p:cNvPr id="30" name="Picture 4" descr="C:\Documents and Settings\Учитель\Рабочий стол\орнаменти\Gimn.jp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0" y="0"/>
            <a:ext cx="2030317" cy="1928802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14678" y="357166"/>
            <a:ext cx="4457704" cy="4929222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2857488" y="3967153"/>
            <a:ext cx="35719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1028" name="Picture 4" descr="C:\Documents and Settings\Учитель\Рабочий стол\орнаменти\Gimn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42845" y="1"/>
            <a:ext cx="1857387" cy="1764518"/>
          </a:xfrm>
          <a:prstGeom prst="rect">
            <a:avLst/>
          </a:prstGeom>
          <a:noFill/>
          <a:effectLst>
            <a:softEdge rad="317500"/>
          </a:effectLst>
        </p:spPr>
      </p:pic>
      <p:grpSp>
        <p:nvGrpSpPr>
          <p:cNvPr id="4" name="Группа 14"/>
          <p:cNvGrpSpPr/>
          <p:nvPr/>
        </p:nvGrpSpPr>
        <p:grpSpPr>
          <a:xfrm rot="16200000">
            <a:off x="4929199" y="2643196"/>
            <a:ext cx="6858000" cy="1571605"/>
            <a:chOff x="2" y="5857890"/>
            <a:chExt cx="9143998" cy="1000111"/>
          </a:xfrm>
        </p:grpSpPr>
        <p:pic>
          <p:nvPicPr>
            <p:cNvPr id="16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892989" y="4964903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17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3464724" y="4964905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18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6036492" y="4964903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19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 b="50000"/>
            <a:stretch>
              <a:fillRect/>
            </a:stretch>
          </p:blipFill>
          <p:spPr bwMode="auto">
            <a:xfrm rot="16200000">
              <a:off x="7947425" y="5661425"/>
              <a:ext cx="1000109" cy="1393041"/>
            </a:xfrm>
            <a:prstGeom prst="rect">
              <a:avLst/>
            </a:prstGeom>
            <a:noFill/>
          </p:spPr>
        </p:pic>
      </p:grpSp>
      <p:pic>
        <p:nvPicPr>
          <p:cNvPr id="11" name="Рисунок 10" descr="Новый рисунок (32)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1538" y="1357299"/>
            <a:ext cx="6469899" cy="45138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</Template>
  <TotalTime>17</TotalTime>
  <Words>89</Words>
  <Application>Microsoft Office PowerPoint</Application>
  <PresentationFormat>Экран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5</vt:lpstr>
      <vt:lpstr>Урок 3  Конституційні права і свободи, обов’язки людини і громадянина </vt:lpstr>
      <vt:lpstr> Гра «Що? Де? Коли?» </vt:lpstr>
      <vt:lpstr> </vt:lpstr>
      <vt:lpstr>  Аналіз правової ситуації </vt:lpstr>
      <vt:lpstr>   Робота в групах з Конституцією України   </vt:lpstr>
      <vt:lpstr>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3  Конституційні права і свободи, обов’язки людини і громадянина </dc:title>
  <dc:creator>DNA7 X86</dc:creator>
  <cp:lastModifiedBy>DNA7 X86</cp:lastModifiedBy>
  <cp:revision>6</cp:revision>
  <dcterms:created xsi:type="dcterms:W3CDTF">2014-10-04T18:44:55Z</dcterms:created>
  <dcterms:modified xsi:type="dcterms:W3CDTF">2014-10-04T19:02:29Z</dcterms:modified>
</cp:coreProperties>
</file>