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C5CAD-927B-4DAA-97C7-94AE60FB3C0B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E90A7-963A-4965-B91F-F37D68380D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429552" cy="2643206"/>
          </a:xfrm>
        </p:spPr>
        <p:txBody>
          <a:bodyPr>
            <a:normAutofit/>
          </a:bodyPr>
          <a:lstStyle/>
          <a:p>
            <a:r>
              <a:rPr lang="uk-UA" sz="4000" b="1" dirty="0" smtClean="0"/>
              <a:t>Урок 2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uk-UA" sz="4000" b="1" dirty="0" smtClean="0">
                <a:solidFill>
                  <a:srgbClr val="FF0000"/>
                </a:solidFill>
              </a:rPr>
              <a:t>Громадянство України</a:t>
            </a:r>
            <a:r>
              <a:rPr lang="ru-RU" sz="4000" dirty="0" smtClean="0">
                <a:solidFill>
                  <a:srgbClr val="FF0000"/>
                </a:solidFill>
              </a:rPr>
              <a:t/>
            </a:r>
            <a:br>
              <a:rPr lang="ru-RU" sz="4000" dirty="0" smtClean="0">
                <a:solidFill>
                  <a:srgbClr val="FF0000"/>
                </a:solidFill>
              </a:rPr>
            </a:b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5286380" y="4857760"/>
            <a:ext cx="142876" cy="42862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1"/>
            <a:ext cx="7000892" cy="2214554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7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1854600" y="4069164"/>
            <a:ext cx="934236" cy="4643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6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6390882" y="4104882"/>
            <a:ext cx="934236" cy="4572001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785818" cy="79690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857356" y="714356"/>
            <a:ext cx="6829444" cy="5411807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dirty="0" smtClean="0">
                <a:solidFill>
                  <a:srgbClr val="FF0000"/>
                </a:solidFill>
              </a:rPr>
              <a:t>Після уроку учні зможуть:</a:t>
            </a:r>
            <a:endParaRPr lang="ru-RU" dirty="0" smtClean="0">
              <a:solidFill>
                <a:srgbClr val="FF0000"/>
              </a:solidFill>
            </a:endParaRPr>
          </a:p>
          <a:p>
            <a:pPr lvl="0"/>
            <a:r>
              <a:rPr lang="uk-UA" dirty="0" smtClean="0"/>
              <a:t>пояснювати поняття «громадянство»;</a:t>
            </a:r>
            <a:endParaRPr lang="ru-RU" dirty="0" smtClean="0"/>
          </a:p>
          <a:p>
            <a:pPr lvl="0"/>
            <a:r>
              <a:rPr lang="uk-UA" dirty="0" smtClean="0"/>
              <a:t>розрізняти статус громадянина, іноземця, особи без громадянства;</a:t>
            </a:r>
            <a:endParaRPr lang="ru-RU" dirty="0" smtClean="0"/>
          </a:p>
          <a:p>
            <a:pPr lvl="0"/>
            <a:r>
              <a:rPr lang="uk-UA" dirty="0" smtClean="0"/>
              <a:t>називати підстави набуття й припинення громадянства України;</a:t>
            </a:r>
            <a:endParaRPr lang="ru-RU" dirty="0" smtClean="0"/>
          </a:p>
          <a:p>
            <a:pPr lvl="0"/>
            <a:r>
              <a:rPr lang="uk-UA" dirty="0" smtClean="0"/>
              <a:t>розв’язувати правові ситуації щодо набуття громадянства України;</a:t>
            </a:r>
            <a:endParaRPr lang="ru-RU" dirty="0" smtClean="0"/>
          </a:p>
          <a:p>
            <a:pPr lvl="0"/>
            <a:r>
              <a:rPr lang="uk-UA" dirty="0" smtClean="0"/>
              <a:t>оцінювати важливість та правове значення юридичного зв’язку особи та держави.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9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429552" cy="2643206"/>
          </a:xfrm>
        </p:spPr>
        <p:txBody>
          <a:bodyPr>
            <a:normAutofit/>
          </a:bodyPr>
          <a:lstStyle/>
          <a:p>
            <a:r>
              <a:rPr lang="uk-UA" sz="3100" dirty="0" smtClean="0"/>
              <a:t>«</a:t>
            </a:r>
            <a:r>
              <a:rPr lang="uk-UA" sz="3100" dirty="0" smtClean="0"/>
              <a:t>Будь громадянином, бо батьківщина потрібна для твоєї безпеки, для твоїх задоволень, для твого благополуччя</a:t>
            </a:r>
            <a:r>
              <a:rPr lang="uk-UA" sz="3100" dirty="0" smtClean="0"/>
              <a:t>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</a:t>
            </a:r>
            <a:r>
              <a:rPr lang="uk-UA" dirty="0" smtClean="0"/>
              <a:t> </a:t>
            </a:r>
            <a:r>
              <a:rPr lang="uk-UA" sz="1800" dirty="0" smtClean="0"/>
              <a:t>Французький філософ </a:t>
            </a:r>
            <a:r>
              <a:rPr lang="uk-UA" sz="1800" dirty="0" smtClean="0"/>
              <a:t>18 ст. </a:t>
            </a:r>
            <a:r>
              <a:rPr lang="uk-UA" sz="1800" dirty="0" smtClean="0"/>
              <a:t>К.Гельвецій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5286380" y="4857760"/>
            <a:ext cx="142876" cy="42862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1"/>
            <a:ext cx="7000892" cy="2214554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7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1854600" y="4069164"/>
            <a:ext cx="934236" cy="4643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6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6390882" y="4104882"/>
            <a:ext cx="934236" cy="4572001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857364"/>
            <a:ext cx="7429552" cy="3429024"/>
          </a:xfrm>
        </p:spPr>
        <p:txBody>
          <a:bodyPr>
            <a:noAutofit/>
          </a:bodyPr>
          <a:lstStyle/>
          <a:p>
            <a:pPr algn="l"/>
            <a:r>
              <a:rPr lang="uk-UA" sz="2400" dirty="0" smtClean="0">
                <a:solidFill>
                  <a:srgbClr val="FF0000"/>
                </a:solidFill>
              </a:rPr>
              <a:t>Громадянство </a:t>
            </a:r>
            <a:r>
              <a:rPr lang="uk-UA" sz="2400" dirty="0" smtClean="0"/>
              <a:t>— це постійний правовий зв’язок особистості і держави, що виявляється в їх взаємних правах та обов’язках. Такий зв’язок виникає, як правило, із народженням людини і зберігається протягом усього її життя. Держава гарантує своїм громадянам забезпечення прав і свобод. У свою чергу, громадяни, перебуваючи під захистом держави, беруть на себе певні обов’язки.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5286380" y="4857760"/>
            <a:ext cx="142876" cy="428628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Documents and Settings\Учитель\Рабочий стол\орнаменти\kir2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0" y="1"/>
            <a:ext cx="7000892" cy="2214554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1027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1854600" y="4069164"/>
            <a:ext cx="934236" cy="4643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6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5400000">
            <a:off x="6390882" y="4104882"/>
            <a:ext cx="934236" cy="4572001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642942" cy="85723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857356" y="714356"/>
            <a:ext cx="6829444" cy="541180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uk-UA" b="1" i="1" dirty="0" smtClean="0">
                <a:solidFill>
                  <a:srgbClr val="C00000"/>
                </a:solidFill>
              </a:rPr>
              <a:t>Метод «Здобудь інформацію»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uk-UA" b="1" i="1" dirty="0" smtClean="0"/>
              <a:t>П</a:t>
            </a:r>
            <a:r>
              <a:rPr lang="uk-UA" b="1" i="1" dirty="0" smtClean="0"/>
              <a:t>роаналізуємо </a:t>
            </a:r>
            <a:r>
              <a:rPr lang="uk-UA" b="1" i="1" dirty="0" smtClean="0"/>
              <a:t>інститут громадянства в законодавстві України. Групи будуть виконувати роль «інформаційних» утворень. Ви отримуєте завдання, опрацюйте його і будете виступати експертами зі свого питання.</a:t>
            </a:r>
            <a:endParaRPr lang="ru-RU" b="1" i="1" dirty="0" smtClean="0"/>
          </a:p>
          <a:p>
            <a:r>
              <a:rPr lang="uk-UA" b="1" dirty="0" smtClean="0"/>
              <a:t>Картка 1.</a:t>
            </a:r>
            <a:r>
              <a:rPr lang="uk-UA" dirty="0" smtClean="0"/>
              <a:t> Що передбачає конституційна закріпленість інституту громадянства за статтями 4, 25,33 Конституції України?</a:t>
            </a:r>
            <a:endParaRPr lang="ru-RU" dirty="0" smtClean="0"/>
          </a:p>
          <a:p>
            <a:r>
              <a:rPr lang="uk-UA" b="1" dirty="0" smtClean="0"/>
              <a:t>Картка 2</a:t>
            </a:r>
            <a:r>
              <a:rPr lang="uk-UA" dirty="0" smtClean="0"/>
              <a:t>. Визначте підстави для набуття громадянства України.</a:t>
            </a:r>
            <a:endParaRPr lang="ru-RU" dirty="0" smtClean="0"/>
          </a:p>
          <a:p>
            <a:r>
              <a:rPr lang="uk-UA" b="1" dirty="0" smtClean="0"/>
              <a:t>Картка 3.</a:t>
            </a:r>
            <a:r>
              <a:rPr lang="uk-UA" dirty="0" smtClean="0"/>
              <a:t> Визначте умови прийняття до громадянства України.</a:t>
            </a:r>
            <a:endParaRPr lang="ru-RU" dirty="0" smtClean="0"/>
          </a:p>
          <a:p>
            <a:r>
              <a:rPr lang="uk-UA" b="1" dirty="0" smtClean="0"/>
              <a:t>Картка 4.</a:t>
            </a:r>
            <a:r>
              <a:rPr lang="uk-UA" dirty="0" smtClean="0"/>
              <a:t> Визначте підстави припинення громадянства України.</a:t>
            </a:r>
            <a:endParaRPr lang="ru-RU" dirty="0" smtClean="0"/>
          </a:p>
          <a:p>
            <a:r>
              <a:rPr lang="uk-UA" b="1" dirty="0" smtClean="0"/>
              <a:t>Картка 5.</a:t>
            </a:r>
            <a:r>
              <a:rPr lang="uk-UA" dirty="0" smtClean="0"/>
              <a:t> Як визначається громадянство дітей та вихід дітей із громадянства України?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9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0"/>
            <a:ext cx="642942" cy="857232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857356" y="714356"/>
            <a:ext cx="6829444" cy="5411807"/>
          </a:xfrm>
        </p:spPr>
        <p:txBody>
          <a:bodyPr>
            <a:normAutofit fontScale="47500" lnSpcReduction="20000"/>
          </a:bodyPr>
          <a:lstStyle/>
          <a:p>
            <a:r>
              <a:rPr lang="uk-UA" sz="3400" b="1" dirty="0" smtClean="0"/>
              <a:t>Картка 1.</a:t>
            </a:r>
            <a:r>
              <a:rPr lang="uk-UA" sz="3400" dirty="0" smtClean="0"/>
              <a:t> Чи має право зазначена особа набути громадянства України?</a:t>
            </a:r>
            <a:endParaRPr lang="ru-RU" sz="3400" dirty="0" smtClean="0"/>
          </a:p>
          <a:p>
            <a:r>
              <a:rPr lang="uk-UA" sz="3400" dirty="0" smtClean="0"/>
              <a:t>Під час патрулювання центром Львова наряд міліції раптово почув дитячий плач. Правоохоронці побачили новонароджену дитину, яка лежала під кущем. Дитину доправили до лікарні, згодом вона одужала. А от пошуки матері не дали результату, дитину було передано до Будинку малюка</a:t>
            </a:r>
            <a:r>
              <a:rPr lang="uk-UA" sz="3400" dirty="0" smtClean="0"/>
              <a:t>.</a:t>
            </a:r>
          </a:p>
          <a:p>
            <a:endParaRPr lang="ru-RU" sz="3400" dirty="0" smtClean="0"/>
          </a:p>
          <a:p>
            <a:r>
              <a:rPr lang="uk-UA" sz="3400" b="1" dirty="0" smtClean="0"/>
              <a:t>Картка 2.</a:t>
            </a:r>
            <a:r>
              <a:rPr lang="uk-UA" sz="3400" dirty="0" smtClean="0"/>
              <a:t> Як вирішуватиметься питання громадянства у цій ситуації?</a:t>
            </a:r>
            <a:endParaRPr lang="ru-RU" sz="3400" dirty="0" smtClean="0"/>
          </a:p>
          <a:p>
            <a:r>
              <a:rPr lang="uk-UA" sz="3400" dirty="0" smtClean="0"/>
              <a:t>Громадянин України П. звільнився з контрактної служби в Збройних силах України. Певний він час був безробітним. Згодом громадянин виїхав до однієї з африканських країн і добровільно поступив там на військову службу</a:t>
            </a:r>
            <a:r>
              <a:rPr lang="uk-UA" sz="3400" dirty="0" smtClean="0"/>
              <a:t>.</a:t>
            </a:r>
          </a:p>
          <a:p>
            <a:endParaRPr lang="ru-RU" sz="3400" dirty="0" smtClean="0"/>
          </a:p>
          <a:p>
            <a:r>
              <a:rPr lang="uk-UA" sz="3400" b="1" dirty="0" smtClean="0"/>
              <a:t>Картка 3. </a:t>
            </a:r>
            <a:r>
              <a:rPr lang="uk-UA" sz="3400" dirty="0" smtClean="0"/>
              <a:t>Як вирішуватиметься питання громадянства у цій ситуації?</a:t>
            </a:r>
            <a:endParaRPr lang="ru-RU" sz="3400" dirty="0" smtClean="0"/>
          </a:p>
          <a:p>
            <a:r>
              <a:rPr lang="uk-UA" sz="3400" dirty="0" smtClean="0"/>
              <a:t>Громадянин України виїхав на постійне місце проживання до Бельгії, де жила його дружина. Протягом семи років він живе в Брюсселі та працює вчителем англійської мови в державній школі</a:t>
            </a:r>
            <a:r>
              <a:rPr lang="uk-UA" sz="3400" dirty="0" smtClean="0"/>
              <a:t>.</a:t>
            </a:r>
            <a:endParaRPr lang="uk-UA" sz="3400" smtClean="0"/>
          </a:p>
          <a:p>
            <a:endParaRPr lang="ru-RU" sz="3400" dirty="0" smtClean="0"/>
          </a:p>
          <a:p>
            <a:r>
              <a:rPr lang="uk-UA" sz="3400" b="1" dirty="0" smtClean="0"/>
              <a:t>Картка 4.</a:t>
            </a:r>
            <a:r>
              <a:rPr lang="uk-UA" sz="3400" dirty="0" smtClean="0"/>
              <a:t> Чи має право зазначена особа набути громадянства України?</a:t>
            </a:r>
            <a:endParaRPr lang="ru-RU" sz="3400" dirty="0" smtClean="0"/>
          </a:p>
          <a:p>
            <a:r>
              <a:rPr lang="uk-UA" sz="3400" dirty="0" smtClean="0"/>
              <a:t>Під час навчання в Харкові громадянин однієї з країн Близького Сходу одружився із громадянкою України. Через два роки він звернувся з проханням отримати громадянство України. Під час розгляду його заяви у подружжя народилася дитина. Чи може чоловік набути громадянства України? Яке громадянство матиме дитина?</a:t>
            </a:r>
            <a:endParaRPr lang="ru-RU" sz="3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8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9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14</TotalTime>
  <Words>432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2</vt:lpstr>
      <vt:lpstr>Урок 2 Громадянство України </vt:lpstr>
      <vt:lpstr>Слайд 2</vt:lpstr>
      <vt:lpstr>«Будь громадянином, бо батьківщина потрібна для твоєї безпеки, для твоїх задоволень, для твого благополуччя»                        Французький філософ 18 ст. К.Гельвецій</vt:lpstr>
      <vt:lpstr>Громадянство — це постійний правовий зв’язок особистості і держави, що виявляється в їх взаємних правах та обов’язках. Такий зв’язок виникає, як правило, із народженням людини і зберігається протягом усього її життя. Держава гарантує своїм громадянам забезпечення прав і свобод. У свою чергу, громадяни, перебуваючи під захистом держави, беруть на себе певні обов’язки. 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2 Громадянство України </dc:title>
  <dc:creator>DNA7 X86</dc:creator>
  <cp:lastModifiedBy>DNA7 X86</cp:lastModifiedBy>
  <cp:revision>5</cp:revision>
  <dcterms:created xsi:type="dcterms:W3CDTF">2014-10-04T18:24:10Z</dcterms:created>
  <dcterms:modified xsi:type="dcterms:W3CDTF">2014-10-04T18:39:02Z</dcterms:modified>
</cp:coreProperties>
</file>